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32"/>
  </p:notesMasterIdLst>
  <p:sldIdLst>
    <p:sldId id="319" r:id="rId2"/>
    <p:sldId id="383"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6" r:id="rId29"/>
    <p:sldId id="348" r:id="rId30"/>
    <p:sldId id="34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72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8079" autoAdjust="0"/>
    <p:restoredTop sz="71493" autoAdjust="0"/>
  </p:normalViewPr>
  <p:slideViewPr>
    <p:cSldViewPr snapToGrid="0" snapToObjects="1">
      <p:cViewPr varScale="1">
        <p:scale>
          <a:sx n="62" d="100"/>
          <a:sy n="62" d="100"/>
        </p:scale>
        <p:origin x="870" y="3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9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7DB694-7D5F-0A4C-8EE6-FBE0463BDD03}" type="datetimeFigureOut">
              <a:rPr lang="en-US" smtClean="0"/>
              <a:t>4/17/2017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082252-C9A9-9649-AF37-B71CE158535E}" type="slidenum">
              <a:rPr lang="en-US" smtClean="0"/>
              <a:t>‹#›</a:t>
            </a:fld>
            <a:endParaRPr lang="en-US"/>
          </a:p>
        </p:txBody>
      </p:sp>
    </p:spTree>
    <p:extLst>
      <p:ext uri="{BB962C8B-B14F-4D97-AF65-F5344CB8AC3E}">
        <p14:creationId xmlns:p14="http://schemas.microsoft.com/office/powerpoint/2010/main" val="35061381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a:latin typeface="Calibri" charset="0"/>
              </a:rPr>
              <a:t>The following slides are excerpted from Mulder, S ( 2007) </a:t>
            </a:r>
            <a:r>
              <a:rPr lang="en-AU" i="1">
                <a:latin typeface="Calibri" charset="0"/>
              </a:rPr>
              <a:t>Creating Personas from User Research </a:t>
            </a:r>
            <a:endParaRPr lang="en-AU">
              <a:latin typeface="Calibri" charset="0"/>
            </a:endParaRPr>
          </a:p>
          <a:p>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1</a:t>
            </a:fld>
            <a:endParaRPr lang="en-US"/>
          </a:p>
        </p:txBody>
      </p:sp>
    </p:spTree>
    <p:extLst>
      <p:ext uri="{BB962C8B-B14F-4D97-AF65-F5344CB8AC3E}">
        <p14:creationId xmlns:p14="http://schemas.microsoft.com/office/powerpoint/2010/main" val="118377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Personas encourage everyone to think about actual users throughout entire process</a:t>
            </a:r>
          </a:p>
        </p:txBody>
      </p:sp>
    </p:spTree>
    <p:extLst>
      <p:ext uri="{BB962C8B-B14F-4D97-AF65-F5344CB8AC3E}">
        <p14:creationId xmlns:p14="http://schemas.microsoft.com/office/powerpoint/2010/main" val="313590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a:latin typeface="Calibri" charset="0"/>
              </a:rPr>
              <a:t>Image courtesy</a:t>
            </a:r>
            <a:r>
              <a:rPr lang="en-AU" baseline="0" dirty="0">
                <a:latin typeface="Calibri" charset="0"/>
              </a:rPr>
              <a:t> of Open ClipArt</a:t>
            </a:r>
            <a:endParaRPr lang="en-AU" dirty="0">
              <a:latin typeface="Calibri" charset="0"/>
            </a:endParaRPr>
          </a:p>
          <a:p>
            <a:endParaRPr lang="en-AU" dirty="0">
              <a:latin typeface="Calibri" charset="0"/>
            </a:endParaRPr>
          </a:p>
        </p:txBody>
      </p:sp>
    </p:spTree>
    <p:extLst>
      <p:ext uri="{BB962C8B-B14F-4D97-AF65-F5344CB8AC3E}">
        <p14:creationId xmlns:p14="http://schemas.microsoft.com/office/powerpoint/2010/main" val="61785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Use</a:t>
            </a:r>
            <a:r>
              <a:rPr lang="en-US" baseline="0" dirty="0">
                <a:latin typeface="Calibri" charset="0"/>
              </a:rPr>
              <a:t> photos of r</a:t>
            </a:r>
            <a:r>
              <a:rPr lang="en-US" dirty="0">
                <a:latin typeface="Calibri" charset="0"/>
              </a:rPr>
              <a:t>eal people, not models</a:t>
            </a:r>
          </a:p>
          <a:p>
            <a:r>
              <a:rPr lang="en-US" dirty="0">
                <a:latin typeface="Calibri" charset="0"/>
              </a:rPr>
              <a:t>Not overly posed</a:t>
            </a:r>
          </a:p>
          <a:p>
            <a:r>
              <a:rPr lang="en-US" dirty="0">
                <a:latin typeface="Calibri" charset="0"/>
              </a:rPr>
              <a:t>Think about clothing, hairstyle, makeup, diversity.</a:t>
            </a:r>
          </a:p>
          <a:p>
            <a:endParaRPr lang="en-US" dirty="0">
              <a:latin typeface="Calibri" charset="0"/>
            </a:endParaRPr>
          </a:p>
          <a:p>
            <a:r>
              <a:rPr lang="en-US" dirty="0">
                <a:latin typeface="Calibri" charset="0"/>
              </a:rPr>
              <a:t>The photo that you choose for your persona should match the story</a:t>
            </a:r>
            <a:r>
              <a:rPr lang="en-US" baseline="0" dirty="0">
                <a:latin typeface="Calibri" charset="0"/>
              </a:rPr>
              <a:t> you create.</a:t>
            </a:r>
            <a:endParaRPr lang="en-US" dirty="0">
              <a:latin typeface="Calibri" charset="0"/>
            </a:endParaRPr>
          </a:p>
        </p:txBody>
      </p:sp>
      <p:sp>
        <p:nvSpPr>
          <p:cNvPr id="4" name="Slide Number Placeholder 3"/>
          <p:cNvSpPr>
            <a:spLocks noGrp="1"/>
          </p:cNvSpPr>
          <p:nvPr>
            <p:ph type="sldNum" sz="quarter" idx="10"/>
          </p:nvPr>
        </p:nvSpPr>
        <p:spPr/>
        <p:txBody>
          <a:bodyPr/>
          <a:lstStyle/>
          <a:p>
            <a:fld id="{DD082252-C9A9-9649-AF37-B71CE158535E}" type="slidenum">
              <a:rPr lang="en-US" smtClean="0"/>
              <a:t>13</a:t>
            </a:fld>
            <a:endParaRPr lang="en-US"/>
          </a:p>
        </p:txBody>
      </p:sp>
    </p:spTree>
    <p:extLst>
      <p:ext uri="{BB962C8B-B14F-4D97-AF65-F5344CB8AC3E}">
        <p14:creationId xmlns:p14="http://schemas.microsoft.com/office/powerpoint/2010/main" val="410198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charset="0"/>
              </a:rPr>
              <a:t>Stories of how persona interacts with site</a:t>
            </a:r>
          </a:p>
          <a:p>
            <a:r>
              <a:rPr lang="en-US">
                <a:latin typeface="Calibri" charset="0"/>
              </a:rPr>
              <a:t>Idealistic</a:t>
            </a:r>
          </a:p>
          <a:p>
            <a:r>
              <a:rPr lang="en-US">
                <a:latin typeface="Calibri" charset="0"/>
              </a:rPr>
              <a:t>Use</a:t>
            </a:r>
            <a:r>
              <a:rPr lang="en-US" baseline="0">
                <a:latin typeface="Calibri" charset="0"/>
              </a:rPr>
              <a:t> p</a:t>
            </a:r>
            <a:r>
              <a:rPr lang="en-US">
                <a:latin typeface="Calibri" charset="0"/>
              </a:rPr>
              <a:t>rinciples of good storytelling</a:t>
            </a:r>
          </a:p>
        </p:txBody>
      </p:sp>
      <p:sp>
        <p:nvSpPr>
          <p:cNvPr id="4" name="Slide Number Placeholder 3"/>
          <p:cNvSpPr>
            <a:spLocks noGrp="1"/>
          </p:cNvSpPr>
          <p:nvPr>
            <p:ph type="sldNum" sz="quarter" idx="10"/>
          </p:nvPr>
        </p:nvSpPr>
        <p:spPr/>
        <p:txBody>
          <a:bodyPr/>
          <a:lstStyle/>
          <a:p>
            <a:fld id="{DD082252-C9A9-9649-AF37-B71CE158535E}" type="slidenum">
              <a:rPr lang="en-US" smtClean="0"/>
              <a:t>14</a:t>
            </a:fld>
            <a:endParaRPr lang="en-US"/>
          </a:p>
        </p:txBody>
      </p:sp>
    </p:spTree>
    <p:extLst>
      <p:ext uri="{BB962C8B-B14F-4D97-AF65-F5344CB8AC3E}">
        <p14:creationId xmlns:p14="http://schemas.microsoft.com/office/powerpoint/2010/main" val="371821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AU" dirty="0">
                <a:latin typeface="Calibri" charset="0"/>
              </a:rPr>
              <a:t>Images courtesy</a:t>
            </a:r>
            <a:r>
              <a:rPr lang="en-AU" baseline="0" dirty="0">
                <a:latin typeface="Calibri" charset="0"/>
              </a:rPr>
              <a:t> of Open ClipArt</a:t>
            </a:r>
            <a:endParaRPr lang="en-AU" dirty="0">
              <a:latin typeface="Calibri" charset="0"/>
            </a:endParaRPr>
          </a:p>
        </p:txBody>
      </p:sp>
    </p:spTree>
    <p:extLst>
      <p:ext uri="{BB962C8B-B14F-4D97-AF65-F5344CB8AC3E}">
        <p14:creationId xmlns:p14="http://schemas.microsoft.com/office/powerpoint/2010/main" val="73464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Complete version of persona</a:t>
            </a:r>
          </a:p>
          <a:p>
            <a:r>
              <a:rPr lang="en-US" dirty="0">
                <a:latin typeface="Calibri" charset="0"/>
              </a:rPr>
              <a:t>One page.</a:t>
            </a:r>
          </a:p>
          <a:p>
            <a:endParaRPr lang="en-US" dirty="0">
              <a:latin typeface="Calibri" charset="0"/>
            </a:endParaRPr>
          </a:p>
          <a:p>
            <a:r>
              <a:rPr lang="en-US" dirty="0">
                <a:latin typeface="Calibri" charset="0"/>
              </a:rPr>
              <a:t>A</a:t>
            </a:r>
            <a:r>
              <a:rPr lang="en-US" baseline="0" dirty="0">
                <a:latin typeface="Calibri" charset="0"/>
              </a:rPr>
              <a:t> template document is available in Learnline under this </a:t>
            </a:r>
            <a:r>
              <a:rPr lang="en-US" baseline="0" dirty="0" err="1">
                <a:latin typeface="Calibri" charset="0"/>
              </a:rPr>
              <a:t>powerpoint</a:t>
            </a:r>
            <a:r>
              <a:rPr lang="en-US" baseline="0" dirty="0">
                <a:latin typeface="Calibri" charset="0"/>
              </a:rPr>
              <a:t>.</a:t>
            </a:r>
            <a:endParaRPr lang="en-US" dirty="0">
              <a:latin typeface="Calibri" charset="0"/>
            </a:endParaRPr>
          </a:p>
        </p:txBody>
      </p:sp>
      <p:sp>
        <p:nvSpPr>
          <p:cNvPr id="4" name="Slide Number Placeholder 3"/>
          <p:cNvSpPr>
            <a:spLocks noGrp="1"/>
          </p:cNvSpPr>
          <p:nvPr>
            <p:ph type="sldNum" sz="quarter" idx="10"/>
          </p:nvPr>
        </p:nvSpPr>
        <p:spPr/>
        <p:txBody>
          <a:bodyPr/>
          <a:lstStyle/>
          <a:p>
            <a:fld id="{DD082252-C9A9-9649-AF37-B71CE158535E}" type="slidenum">
              <a:rPr lang="en-US" smtClean="0"/>
              <a:t>16</a:t>
            </a:fld>
            <a:endParaRPr lang="en-US"/>
          </a:p>
        </p:txBody>
      </p:sp>
    </p:spTree>
    <p:extLst>
      <p:ext uri="{BB962C8B-B14F-4D97-AF65-F5344CB8AC3E}">
        <p14:creationId xmlns:p14="http://schemas.microsoft.com/office/powerpoint/2010/main" val="339185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alternative way to do a persona –</a:t>
            </a:r>
            <a:r>
              <a:rPr lang="en-US" baseline="0" dirty="0"/>
              <a:t> you still need to include all the same info as a single page document though.</a:t>
            </a:r>
          </a:p>
          <a:p>
            <a:r>
              <a:rPr lang="en-US" baseline="0" dirty="0"/>
              <a:t>It isn’t a short-cut.</a:t>
            </a:r>
            <a:endParaRPr lang="en-US" dirty="0"/>
          </a:p>
        </p:txBody>
      </p:sp>
      <p:sp>
        <p:nvSpPr>
          <p:cNvPr id="4" name="Slide Number Placeholder 3"/>
          <p:cNvSpPr>
            <a:spLocks noGrp="1"/>
          </p:cNvSpPr>
          <p:nvPr>
            <p:ph type="sldNum" sz="quarter" idx="10"/>
          </p:nvPr>
        </p:nvSpPr>
        <p:spPr/>
        <p:txBody>
          <a:bodyPr/>
          <a:lstStyle/>
          <a:p>
            <a:fld id="{DD082252-C9A9-9649-AF37-B71CE158535E}" type="slidenum">
              <a:rPr lang="en-US" smtClean="0"/>
              <a:t>17</a:t>
            </a:fld>
            <a:endParaRPr lang="en-US"/>
          </a:p>
        </p:txBody>
      </p:sp>
    </p:spTree>
    <p:extLst>
      <p:ext uri="{BB962C8B-B14F-4D97-AF65-F5344CB8AC3E}">
        <p14:creationId xmlns:p14="http://schemas.microsoft.com/office/powerpoint/2010/main" val="29774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exactly does Francis want</a:t>
            </a:r>
            <a:r>
              <a:rPr lang="en-US" baseline="0"/>
              <a:t> to get out of the site.</a:t>
            </a:r>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19</a:t>
            </a:fld>
            <a:endParaRPr lang="en-US"/>
          </a:p>
        </p:txBody>
      </p:sp>
    </p:spTree>
    <p:extLst>
      <p:ext uri="{BB962C8B-B14F-4D97-AF65-F5344CB8AC3E}">
        <p14:creationId xmlns:p14="http://schemas.microsoft.com/office/powerpoint/2010/main" val="366593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might Francis be looking to</a:t>
            </a:r>
            <a:r>
              <a:rPr lang="en-US" baseline="0"/>
              <a:t> find</a:t>
            </a:r>
            <a:r>
              <a:rPr lang="en-US"/>
              <a:t> on a real estate site.</a:t>
            </a:r>
          </a:p>
          <a:p>
            <a:r>
              <a:rPr lang="en-US"/>
              <a:t>This relates directly to the type of content that should be in the site.</a:t>
            </a:r>
          </a:p>
        </p:txBody>
      </p:sp>
      <p:sp>
        <p:nvSpPr>
          <p:cNvPr id="4" name="Slide Number Placeholder 3"/>
          <p:cNvSpPr>
            <a:spLocks noGrp="1"/>
          </p:cNvSpPr>
          <p:nvPr>
            <p:ph type="sldNum" sz="quarter" idx="10"/>
          </p:nvPr>
        </p:nvSpPr>
        <p:spPr/>
        <p:txBody>
          <a:bodyPr/>
          <a:lstStyle/>
          <a:p>
            <a:fld id="{DD082252-C9A9-9649-AF37-B71CE158535E}" type="slidenum">
              <a:rPr lang="en-US" smtClean="0"/>
              <a:t>20</a:t>
            </a:fld>
            <a:endParaRPr lang="en-US"/>
          </a:p>
        </p:txBody>
      </p:sp>
    </p:spTree>
    <p:extLst>
      <p:ext uri="{BB962C8B-B14F-4D97-AF65-F5344CB8AC3E}">
        <p14:creationId xmlns:p14="http://schemas.microsoft.com/office/powerpoint/2010/main" val="202786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long-term goals you</a:t>
            </a:r>
            <a:r>
              <a:rPr lang="en-US" baseline="0"/>
              <a:t> have for Francis where your site is concerned?</a:t>
            </a:r>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21</a:t>
            </a:fld>
            <a:endParaRPr lang="en-US"/>
          </a:p>
        </p:txBody>
      </p:sp>
    </p:spTree>
    <p:extLst>
      <p:ext uri="{BB962C8B-B14F-4D97-AF65-F5344CB8AC3E}">
        <p14:creationId xmlns:p14="http://schemas.microsoft.com/office/powerpoint/2010/main" val="125134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082252-C9A9-9649-AF37-B71CE158535E}" type="slidenum">
              <a:rPr lang="en-US" smtClean="0"/>
              <a:t>2</a:t>
            </a:fld>
            <a:endParaRPr lang="en-US"/>
          </a:p>
        </p:txBody>
      </p:sp>
    </p:spTree>
    <p:extLst>
      <p:ext uri="{BB962C8B-B14F-4D97-AF65-F5344CB8AC3E}">
        <p14:creationId xmlns:p14="http://schemas.microsoft.com/office/powerpoint/2010/main" val="1720765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your competitive benchmarking and see what the good sites have.</a:t>
            </a:r>
          </a:p>
          <a:p>
            <a:r>
              <a:rPr lang="en-US" dirty="0"/>
              <a:t>Match this against what your persona would want.</a:t>
            </a:r>
          </a:p>
        </p:txBody>
      </p:sp>
      <p:sp>
        <p:nvSpPr>
          <p:cNvPr id="4" name="Slide Number Placeholder 3"/>
          <p:cNvSpPr>
            <a:spLocks noGrp="1"/>
          </p:cNvSpPr>
          <p:nvPr>
            <p:ph type="sldNum" sz="quarter" idx="10"/>
          </p:nvPr>
        </p:nvSpPr>
        <p:spPr/>
        <p:txBody>
          <a:bodyPr/>
          <a:lstStyle/>
          <a:p>
            <a:fld id="{DD082252-C9A9-9649-AF37-B71CE158535E}" type="slidenum">
              <a:rPr lang="en-US" smtClean="0"/>
              <a:t>22</a:t>
            </a:fld>
            <a:endParaRPr lang="en-US"/>
          </a:p>
        </p:txBody>
      </p:sp>
    </p:spTree>
    <p:extLst>
      <p:ext uri="{BB962C8B-B14F-4D97-AF65-F5344CB8AC3E}">
        <p14:creationId xmlns:p14="http://schemas.microsoft.com/office/powerpoint/2010/main" val="417677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Calibri" charset="0"/>
            </a:endParaRPr>
          </a:p>
        </p:txBody>
      </p:sp>
      <p:sp>
        <p:nvSpPr>
          <p:cNvPr id="4" name="Slide Number Placeholder 3"/>
          <p:cNvSpPr>
            <a:spLocks noGrp="1"/>
          </p:cNvSpPr>
          <p:nvPr>
            <p:ph type="sldNum" sz="quarter" idx="10"/>
          </p:nvPr>
        </p:nvSpPr>
        <p:spPr/>
        <p:txBody>
          <a:bodyPr/>
          <a:lstStyle/>
          <a:p>
            <a:fld id="{DD082252-C9A9-9649-AF37-B71CE158535E}" type="slidenum">
              <a:rPr lang="en-US" smtClean="0"/>
              <a:t>23</a:t>
            </a:fld>
            <a:endParaRPr lang="en-US"/>
          </a:p>
        </p:txBody>
      </p:sp>
    </p:spTree>
    <p:extLst>
      <p:ext uri="{BB962C8B-B14F-4D97-AF65-F5344CB8AC3E}">
        <p14:creationId xmlns:p14="http://schemas.microsoft.com/office/powerpoint/2010/main" val="400196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task that Francis</a:t>
            </a:r>
            <a:r>
              <a:rPr lang="en-US" baseline="0" dirty="0"/>
              <a:t> (our user) could perform on a real estate site.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Connect the dots: User research – Segments – Personas – Scenarios – Task analysis/use cases – Feature 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The structure of</a:t>
            </a:r>
            <a:r>
              <a:rPr lang="en-US" baseline="0" dirty="0">
                <a:latin typeface="Calibri" charset="0"/>
              </a:rPr>
              <a:t> the site will affect how the user can perform the task.</a:t>
            </a: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DD082252-C9A9-9649-AF37-B71CE158535E}" type="slidenum">
              <a:rPr lang="en-US" smtClean="0"/>
              <a:t>24</a:t>
            </a:fld>
            <a:endParaRPr lang="en-US"/>
          </a:p>
        </p:txBody>
      </p:sp>
    </p:spTree>
    <p:extLst>
      <p:ext uri="{BB962C8B-B14F-4D97-AF65-F5344CB8AC3E}">
        <p14:creationId xmlns:p14="http://schemas.microsoft.com/office/powerpoint/2010/main" val="981577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system (the site) has actions as well as the user.</a:t>
            </a:r>
          </a:p>
          <a:p>
            <a:r>
              <a:rPr lang="en-US"/>
              <a:t>You should understand</a:t>
            </a:r>
            <a:r>
              <a:rPr lang="en-US" baseline="0"/>
              <a:t> both sides of use.</a:t>
            </a:r>
          </a:p>
          <a:p>
            <a:r>
              <a:rPr lang="en-US" baseline="0"/>
              <a:t>And they should complement each other.</a:t>
            </a:r>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25</a:t>
            </a:fld>
            <a:endParaRPr lang="en-US"/>
          </a:p>
        </p:txBody>
      </p:sp>
    </p:spTree>
    <p:extLst>
      <p:ext uri="{BB962C8B-B14F-4D97-AF65-F5344CB8AC3E}">
        <p14:creationId xmlns:p14="http://schemas.microsoft.com/office/powerpoint/2010/main" val="3978968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should know the pathways</a:t>
            </a:r>
            <a:r>
              <a:rPr lang="en-US" baseline="0"/>
              <a:t> that users will take through your site’s structure and change the structure if it isn’t easy and intuitive for the user.</a:t>
            </a:r>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26</a:t>
            </a:fld>
            <a:endParaRPr lang="en-US"/>
          </a:p>
        </p:txBody>
      </p:sp>
    </p:spTree>
    <p:extLst>
      <p:ext uri="{BB962C8B-B14F-4D97-AF65-F5344CB8AC3E}">
        <p14:creationId xmlns:p14="http://schemas.microsoft.com/office/powerpoint/2010/main" val="3736390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Support personas</a:t>
            </a:r>
            <a:r>
              <a:rPr lang="ja-JP" altLang="en-US" dirty="0">
                <a:latin typeface="Calibri" charset="0"/>
              </a:rPr>
              <a:t>’</a:t>
            </a:r>
            <a:r>
              <a:rPr lang="en-US" altLang="ja-JP" dirty="0">
                <a:latin typeface="Calibri" charset="0"/>
              </a:rPr>
              <a:t> core paths through site</a:t>
            </a:r>
          </a:p>
          <a:p>
            <a:r>
              <a:rPr lang="en-US" dirty="0">
                <a:latin typeface="Calibri" charset="0"/>
              </a:rPr>
              <a:t>Establish where each persona needs to go from each type of page</a:t>
            </a:r>
          </a:p>
          <a:p>
            <a:r>
              <a:rPr lang="en-US" dirty="0">
                <a:latin typeface="Calibri" charset="0"/>
              </a:rPr>
              <a:t>Labeling appropriate to personas.</a:t>
            </a:r>
          </a:p>
          <a:p>
            <a:endParaRPr lang="en-US" dirty="0">
              <a:latin typeface="Calibri" charset="0"/>
            </a:endParaRPr>
          </a:p>
          <a:p>
            <a:r>
              <a:rPr lang="en-US" dirty="0">
                <a:latin typeface="Calibri" charset="0"/>
              </a:rPr>
              <a:t>Understanding how your persona will move through your site will help you define the architecture of your site.</a:t>
            </a:r>
          </a:p>
          <a:p>
            <a:endParaRPr lang="en-US" dirty="0"/>
          </a:p>
        </p:txBody>
      </p:sp>
      <p:sp>
        <p:nvSpPr>
          <p:cNvPr id="4" name="Slide Number Placeholder 3"/>
          <p:cNvSpPr>
            <a:spLocks noGrp="1"/>
          </p:cNvSpPr>
          <p:nvPr>
            <p:ph type="sldNum" sz="quarter" idx="10"/>
          </p:nvPr>
        </p:nvSpPr>
        <p:spPr/>
        <p:txBody>
          <a:bodyPr/>
          <a:lstStyle/>
          <a:p>
            <a:fld id="{DD082252-C9A9-9649-AF37-B71CE158535E}" type="slidenum">
              <a:rPr lang="en-US" smtClean="0"/>
              <a:t>27</a:t>
            </a:fld>
            <a:endParaRPr lang="en-US"/>
          </a:p>
        </p:txBody>
      </p:sp>
    </p:spTree>
    <p:extLst>
      <p:ext uri="{BB962C8B-B14F-4D97-AF65-F5344CB8AC3E}">
        <p14:creationId xmlns:p14="http://schemas.microsoft.com/office/powerpoint/2010/main" val="3537158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atin typeface="Calibri" charset="0"/>
              </a:rPr>
              <a:t>It can be a good idea to brainstorm the keywords that will be included in your site – you don’t want to miss anything and also want to get your content correct.</a:t>
            </a:r>
          </a:p>
          <a:p>
            <a:r>
              <a:rPr lang="en-AU">
                <a:latin typeface="Calibri" charset="0"/>
              </a:rPr>
              <a:t>A word cloud or mind map can be very useful for this.</a:t>
            </a:r>
          </a:p>
          <a:p>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28</a:t>
            </a:fld>
            <a:endParaRPr lang="en-US"/>
          </a:p>
        </p:txBody>
      </p:sp>
    </p:spTree>
    <p:extLst>
      <p:ext uri="{BB962C8B-B14F-4D97-AF65-F5344CB8AC3E}">
        <p14:creationId xmlns:p14="http://schemas.microsoft.com/office/powerpoint/2010/main" val="2334111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Nancy the Nervous: trust and easy; reassurance through color, typography, photo</a:t>
            </a:r>
          </a:p>
          <a:p>
            <a:r>
              <a:rPr lang="en-US" dirty="0">
                <a:latin typeface="Calibri" charset="0"/>
              </a:rPr>
              <a:t>Harry the Hurried: speed; exposure to all types of products for fast access</a:t>
            </a:r>
          </a:p>
          <a:p>
            <a:endParaRPr lang="en-US" dirty="0">
              <a:latin typeface="Calibri" charset="0"/>
            </a:endParaRPr>
          </a:p>
          <a:p>
            <a:r>
              <a:rPr lang="en-US" dirty="0">
                <a:latin typeface="Calibri" charset="0"/>
              </a:rPr>
              <a:t>Don’t lock out potential users through an extreme design choice.</a:t>
            </a:r>
          </a:p>
          <a:p>
            <a:endParaRPr lang="en-US" dirty="0"/>
          </a:p>
        </p:txBody>
      </p:sp>
      <p:sp>
        <p:nvSpPr>
          <p:cNvPr id="4" name="Slide Number Placeholder 3"/>
          <p:cNvSpPr>
            <a:spLocks noGrp="1"/>
          </p:cNvSpPr>
          <p:nvPr>
            <p:ph type="sldNum" sz="quarter" idx="10"/>
          </p:nvPr>
        </p:nvSpPr>
        <p:spPr/>
        <p:txBody>
          <a:bodyPr/>
          <a:lstStyle/>
          <a:p>
            <a:fld id="{DD082252-C9A9-9649-AF37-B71CE158535E}" type="slidenum">
              <a:rPr lang="en-US" smtClean="0"/>
              <a:t>30</a:t>
            </a:fld>
            <a:endParaRPr lang="en-US"/>
          </a:p>
        </p:txBody>
      </p:sp>
    </p:spTree>
    <p:extLst>
      <p:ext uri="{BB962C8B-B14F-4D97-AF65-F5344CB8AC3E}">
        <p14:creationId xmlns:p14="http://schemas.microsoft.com/office/powerpoint/2010/main" val="266864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charset="0"/>
              </a:rPr>
              <a:t>Francis: 33-year-old nurse living in Atlanta with her husband Michael</a:t>
            </a:r>
          </a:p>
          <a:p>
            <a:r>
              <a:rPr lang="en-US">
                <a:latin typeface="Calibri" charset="0"/>
              </a:rPr>
              <a:t>Dream of owning a home; browse real estate listings; open houses for fun</a:t>
            </a:r>
          </a:p>
          <a:p>
            <a:r>
              <a:rPr lang="en-US">
                <a:latin typeface="Calibri" charset="0"/>
              </a:rPr>
              <a:t>Michael got promoted, and Francis is excited; close to city, not a fixer-upper, 3+ bedrooms, ideally a pool</a:t>
            </a:r>
          </a:p>
          <a:p>
            <a:r>
              <a:rPr lang="en-US">
                <a:latin typeface="Calibri" charset="0"/>
              </a:rPr>
              <a:t>Completely intimidated, no idea where to start: How much can they afford? Process? Realtor? Neighborhood? Excitement turns to anxiety</a:t>
            </a:r>
          </a:p>
          <a:p>
            <a:r>
              <a:rPr lang="en-US">
                <a:latin typeface="Calibri" charset="0"/>
              </a:rPr>
              <a:t>Goes online to: 1) Learn about home-buying process, 2) Find what they can afford, 3) Learn about Atlanta neighborhoods, 4) Find houses matching criteria</a:t>
            </a:r>
          </a:p>
        </p:txBody>
      </p:sp>
      <p:sp>
        <p:nvSpPr>
          <p:cNvPr id="4" name="Slide Number Placeholder 3"/>
          <p:cNvSpPr>
            <a:spLocks noGrp="1"/>
          </p:cNvSpPr>
          <p:nvPr>
            <p:ph type="sldNum" sz="quarter" idx="10"/>
          </p:nvPr>
        </p:nvSpPr>
        <p:spPr/>
        <p:txBody>
          <a:bodyPr/>
          <a:lstStyle/>
          <a:p>
            <a:fld id="{DD082252-C9A9-9649-AF37-B71CE158535E}" type="slidenum">
              <a:rPr lang="en-US" smtClean="0"/>
              <a:t>3</a:t>
            </a:fld>
            <a:endParaRPr lang="en-US"/>
          </a:p>
        </p:txBody>
      </p:sp>
    </p:spTree>
    <p:extLst>
      <p:ext uri="{BB962C8B-B14F-4D97-AF65-F5344CB8AC3E}">
        <p14:creationId xmlns:p14="http://schemas.microsoft.com/office/powerpoint/2010/main" val="35966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charset="0"/>
              </a:rPr>
              <a:t>Realistic character sketch representing one segment of a site</a:t>
            </a:r>
            <a:r>
              <a:rPr lang="ja-JP" altLang="en-US">
                <a:latin typeface="Calibri" charset="0"/>
              </a:rPr>
              <a:t>’</a:t>
            </a:r>
            <a:r>
              <a:rPr lang="en-US" altLang="ja-JP">
                <a:latin typeface="Calibri" charset="0"/>
              </a:rPr>
              <a:t>s targeted audience</a:t>
            </a:r>
          </a:p>
          <a:p>
            <a:r>
              <a:rPr lang="en-US">
                <a:latin typeface="Calibri" charset="0"/>
              </a:rPr>
              <a:t>Archetype serving as a surrogate for entire group</a:t>
            </a:r>
          </a:p>
          <a:p>
            <a:r>
              <a:rPr lang="en-US">
                <a:latin typeface="Calibri" charset="0"/>
              </a:rPr>
              <a:t>Grounded in research, bring research to life and make it actionable</a:t>
            </a:r>
          </a:p>
          <a:p>
            <a:r>
              <a:rPr lang="en-US">
                <a:latin typeface="Calibri" charset="0"/>
              </a:rPr>
              <a:t>Defined by goals, behaviors, attitudes</a:t>
            </a:r>
          </a:p>
          <a:p>
            <a:endParaRPr lang="en-US"/>
          </a:p>
        </p:txBody>
      </p:sp>
      <p:sp>
        <p:nvSpPr>
          <p:cNvPr id="4" name="Slide Number Placeholder 3"/>
          <p:cNvSpPr>
            <a:spLocks noGrp="1"/>
          </p:cNvSpPr>
          <p:nvPr>
            <p:ph type="sldNum" sz="quarter" idx="10"/>
          </p:nvPr>
        </p:nvSpPr>
        <p:spPr/>
        <p:txBody>
          <a:bodyPr/>
          <a:lstStyle/>
          <a:p>
            <a:fld id="{DD082252-C9A9-9649-AF37-B71CE158535E}" type="slidenum">
              <a:rPr lang="en-US" smtClean="0"/>
              <a:t>4</a:t>
            </a:fld>
            <a:endParaRPr lang="en-US"/>
          </a:p>
        </p:txBody>
      </p:sp>
    </p:spTree>
    <p:extLst>
      <p:ext uri="{BB962C8B-B14F-4D97-AF65-F5344CB8AC3E}">
        <p14:creationId xmlns:p14="http://schemas.microsoft.com/office/powerpoint/2010/main" val="41591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a:latin typeface="Calibri" charset="0"/>
              </a:rPr>
              <a:t>From Steve Mulder </a:t>
            </a:r>
            <a:r>
              <a:rPr lang="en-US" i="1">
                <a:latin typeface="Calibri" charset="0"/>
              </a:rPr>
              <a:t> The user is always right</a:t>
            </a:r>
          </a:p>
          <a:p>
            <a:pPr marL="228600" indent="-228600"/>
            <a:r>
              <a:rPr lang="en-US">
                <a:latin typeface="Calibri" charset="0"/>
              </a:rPr>
              <a:t>The Great Steps of User-Centered Design</a:t>
            </a:r>
          </a:p>
          <a:p>
            <a:pPr marL="228600" indent="-228600">
              <a:buFontTx/>
              <a:buAutoNum type="arabicParenR"/>
            </a:pPr>
            <a:r>
              <a:rPr lang="en-US">
                <a:latin typeface="Calibri" charset="0"/>
              </a:rPr>
              <a:t> Interaction with web site like a conversation/negotiation: Goal -&gt; Content/Feature -&gt; Business Result</a:t>
            </a:r>
          </a:p>
          <a:p>
            <a:pPr marL="228600" indent="-228600">
              <a:buFontTx/>
              <a:buAutoNum type="arabicParenR"/>
            </a:pPr>
            <a:r>
              <a:rPr lang="en-US">
                <a:latin typeface="Calibri" charset="0"/>
              </a:rPr>
              <a:t> Financial advisors example; Users have different goals than I have; Users don</a:t>
            </a:r>
            <a:r>
              <a:rPr lang="ja-JP" altLang="en-US">
                <a:latin typeface="Calibri" charset="0"/>
              </a:rPr>
              <a:t>’</a:t>
            </a:r>
            <a:r>
              <a:rPr lang="en-US" altLang="ja-JP">
                <a:latin typeface="Calibri" charset="0"/>
              </a:rPr>
              <a:t>t care like I do; Users aren</a:t>
            </a:r>
            <a:r>
              <a:rPr lang="ja-JP" altLang="en-US">
                <a:latin typeface="Calibri" charset="0"/>
              </a:rPr>
              <a:t>’</a:t>
            </a:r>
            <a:r>
              <a:rPr lang="en-US" altLang="ja-JP">
                <a:latin typeface="Calibri" charset="0"/>
              </a:rPr>
              <a:t>t all alike</a:t>
            </a:r>
          </a:p>
          <a:p>
            <a:pPr marL="228600" indent="-228600">
              <a:buFontTx/>
              <a:buAutoNum type="arabicParenR"/>
            </a:pPr>
            <a:r>
              <a:rPr lang="en-US">
                <a:latin typeface="Calibri" charset="0"/>
              </a:rPr>
              <a:t> User research is on the rise</a:t>
            </a:r>
          </a:p>
          <a:p>
            <a:pPr marL="228600" indent="-228600">
              <a:buFontTx/>
              <a:buAutoNum type="arabicParenR"/>
            </a:pPr>
            <a:r>
              <a:rPr lang="en-US">
                <a:latin typeface="Calibri" charset="0"/>
              </a:rPr>
              <a:t> Swimming in data, need to process it into: More forest than trees; Sharable; Memorable; Actionable</a:t>
            </a:r>
          </a:p>
          <a:p>
            <a:pPr marL="228600" indent="-228600">
              <a:buFontTx/>
              <a:buAutoNum type="arabicParenR"/>
            </a:pPr>
            <a:r>
              <a:rPr lang="en-US">
                <a:latin typeface="Calibri" charset="0"/>
              </a:rPr>
              <a:t> Decisions on: What you build; How it works; What you say; What it looks like</a:t>
            </a:r>
          </a:p>
        </p:txBody>
      </p:sp>
      <p:sp>
        <p:nvSpPr>
          <p:cNvPr id="4" name="Slide Number Placeholder 3"/>
          <p:cNvSpPr>
            <a:spLocks noGrp="1"/>
          </p:cNvSpPr>
          <p:nvPr>
            <p:ph type="sldNum" sz="quarter" idx="10"/>
          </p:nvPr>
        </p:nvSpPr>
        <p:spPr/>
        <p:txBody>
          <a:bodyPr/>
          <a:lstStyle/>
          <a:p>
            <a:fld id="{DD082252-C9A9-9649-AF37-B71CE158535E}" type="slidenum">
              <a:rPr lang="en-US" smtClean="0"/>
              <a:t>5</a:t>
            </a:fld>
            <a:endParaRPr lang="en-US"/>
          </a:p>
        </p:txBody>
      </p:sp>
    </p:spTree>
    <p:extLst>
      <p:ext uri="{BB962C8B-B14F-4D97-AF65-F5344CB8AC3E}">
        <p14:creationId xmlns:p14="http://schemas.microsoft.com/office/powerpoint/2010/main" val="213788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xfrm>
            <a:off x="875837" y="685838"/>
            <a:ext cx="5107960" cy="342918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530"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You can</a:t>
            </a:r>
            <a:r>
              <a:rPr lang="ja-JP" altLang="en-US">
                <a:latin typeface="Calibri" charset="0"/>
              </a:rPr>
              <a:t>’</a:t>
            </a:r>
            <a:r>
              <a:rPr lang="en-US" altLang="ja-JP">
                <a:latin typeface="Calibri" charset="0"/>
              </a:rPr>
              <a:t>t create a site for everyone</a:t>
            </a:r>
          </a:p>
          <a:p>
            <a:r>
              <a:rPr lang="en-US">
                <a:latin typeface="Calibri" charset="0"/>
              </a:rPr>
              <a:t>Focus on which types of users are most important</a:t>
            </a:r>
          </a:p>
        </p:txBody>
      </p:sp>
    </p:spTree>
    <p:extLst>
      <p:ext uri="{BB962C8B-B14F-4D97-AF65-F5344CB8AC3E}">
        <p14:creationId xmlns:p14="http://schemas.microsoft.com/office/powerpoint/2010/main" val="3757121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xfrm>
            <a:off x="875837" y="685838"/>
            <a:ext cx="5107960" cy="342918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You are not your user, so you’ll need to learn to walk in someone else’s shoes for a while.</a:t>
            </a:r>
          </a:p>
        </p:txBody>
      </p:sp>
    </p:spTree>
    <p:extLst>
      <p:ext uri="{BB962C8B-B14F-4D97-AF65-F5344CB8AC3E}">
        <p14:creationId xmlns:p14="http://schemas.microsoft.com/office/powerpoint/2010/main" val="158399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TextEdit="1"/>
          </p:cNvSpPr>
          <p:nvPr>
            <p:ph type="sldImg"/>
          </p:nvPr>
        </p:nvSpPr>
        <p:spPr bwMode="auto">
          <a:xfrm>
            <a:off x="875837" y="685838"/>
            <a:ext cx="5107960" cy="3429182"/>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Shared vision of who you</a:t>
            </a:r>
            <a:r>
              <a:rPr lang="ja-JP" altLang="en-US" dirty="0">
                <a:latin typeface="Calibri" charset="0"/>
              </a:rPr>
              <a:t>’</a:t>
            </a:r>
            <a:r>
              <a:rPr lang="en-US" altLang="ja-JP" dirty="0">
                <a:latin typeface="Calibri" charset="0"/>
              </a:rPr>
              <a:t>re targeting, what they need, and how to provide this for them.</a:t>
            </a:r>
          </a:p>
          <a:p>
            <a:endParaRPr lang="en-US" dirty="0">
              <a:latin typeface="Calibri" charset="0"/>
            </a:endParaRPr>
          </a:p>
          <a:p>
            <a:r>
              <a:rPr lang="en-US" dirty="0">
                <a:latin typeface="Calibri" charset="0"/>
              </a:rPr>
              <a:t>Personas help your team to all travel in the right direction</a:t>
            </a:r>
            <a:r>
              <a:rPr lang="en-US" baseline="0" dirty="0">
                <a:latin typeface="Calibri" charset="0"/>
              </a:rPr>
              <a:t> – together.</a:t>
            </a:r>
            <a:endParaRPr lang="en-US" dirty="0">
              <a:latin typeface="Calibri" charset="0"/>
            </a:endParaRPr>
          </a:p>
        </p:txBody>
      </p:sp>
    </p:spTree>
    <p:extLst>
      <p:ext uri="{BB962C8B-B14F-4D97-AF65-F5344CB8AC3E}">
        <p14:creationId xmlns:p14="http://schemas.microsoft.com/office/powerpoint/2010/main" val="116806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4" name="Rectangle 3"/>
          <p:cNvSpPr>
            <a:spLocks noGrp="1"/>
          </p:cNvSpPr>
          <p:nvPr>
            <p:ph type="body" idx="1"/>
          </p:nvPr>
        </p:nvSpPr>
        <p:spPr bwMode="auto">
          <a:xfrm>
            <a:off x="915054" y="4343144"/>
            <a:ext cx="5027893" cy="411501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Clearly</a:t>
            </a:r>
            <a:r>
              <a:rPr lang="en-US" baseline="0" dirty="0">
                <a:latin typeface="Calibri" charset="0"/>
              </a:rPr>
              <a:t> understanding your audience will save you precious time.</a:t>
            </a:r>
            <a:endParaRPr lang="en-US" dirty="0">
              <a:latin typeface="Calibri" charset="0"/>
            </a:endParaRPr>
          </a:p>
          <a:p>
            <a:r>
              <a:rPr lang="en-US" dirty="0">
                <a:latin typeface="Calibri" charset="0"/>
              </a:rPr>
              <a:t>Each decision needs a tool (wireframes, mockups)</a:t>
            </a:r>
          </a:p>
          <a:p>
            <a:r>
              <a:rPr lang="en-US" dirty="0">
                <a:latin typeface="Calibri" charset="0"/>
              </a:rPr>
              <a:t>Make key decisions earlier to avoid wasting time later (e.g., in design review)</a:t>
            </a:r>
          </a:p>
        </p:txBody>
      </p:sp>
    </p:spTree>
    <p:extLst>
      <p:ext uri="{BB962C8B-B14F-4D97-AF65-F5344CB8AC3E}">
        <p14:creationId xmlns:p14="http://schemas.microsoft.com/office/powerpoint/2010/main" val="242047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AU"/>
              <a:t>Click to edit Master subtitle style</a:t>
            </a:r>
            <a:endParaRPr kumimoji="0" lang="en-US"/>
          </a:p>
        </p:txBody>
      </p:sp>
      <p:sp>
        <p:nvSpPr>
          <p:cNvPr id="28" name="Date Placeholder 27"/>
          <p:cNvSpPr>
            <a:spLocks noGrp="1"/>
          </p:cNvSpPr>
          <p:nvPr>
            <p:ph type="dt" sz="half" idx="10"/>
          </p:nvPr>
        </p:nvSpPr>
        <p:spPr/>
        <p:txBody>
          <a:bodyPr/>
          <a:lstStyle/>
          <a:p>
            <a:fld id="{9518E78A-709B-E04E-A969-BFDB35C36A15}" type="datetimeFigureOut">
              <a:rPr lang="en-US" smtClean="0"/>
              <a:t>4/17/2017</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E2D2B3B-882E-40F3-A32F-6DD516915044}"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AU"/>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fld id="{9518E78A-709B-E04E-A969-BFDB35C36A15}"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73D8C-D971-CE40-AFAB-229F8308FE0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61773D8C-D971-CE40-AFAB-229F8308FE0E}"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4" name="Date Placeholder 3"/>
          <p:cNvSpPr>
            <a:spLocks noGrp="1"/>
          </p:cNvSpPr>
          <p:nvPr>
            <p:ph type="dt" sz="half" idx="10"/>
          </p:nvPr>
        </p:nvSpPr>
        <p:spPr/>
        <p:txBody>
          <a:bodyPr/>
          <a:lstStyle/>
          <a:p>
            <a:fld id="{9518E78A-709B-E04E-A969-BFDB35C36A15}"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AU"/>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AU"/>
              <a:t>Click to edit Master title style</a:t>
            </a:r>
            <a:endParaRPr kumimoji="0" lang="en-US"/>
          </a:p>
        </p:txBody>
      </p:sp>
      <p:sp>
        <p:nvSpPr>
          <p:cNvPr id="4" name="Date Placeholder 3"/>
          <p:cNvSpPr>
            <a:spLocks noGrp="1"/>
          </p:cNvSpPr>
          <p:nvPr>
            <p:ph type="dt" sz="half" idx="10"/>
          </p:nvPr>
        </p:nvSpPr>
        <p:spPr/>
        <p:txBody>
          <a:bodyPr/>
          <a:lstStyle/>
          <a:p>
            <a:fld id="{9518E78A-709B-E04E-A969-BFDB35C36A15}"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61773D8C-D971-CE40-AFAB-229F8308FE0E}" type="slidenum">
              <a:rPr lang="en-US" smtClean="0"/>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AU"/>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518E78A-709B-E04E-A969-BFDB35C36A15}" type="datetimeFigureOut">
              <a:rPr lang="en-US" smtClean="0"/>
              <a:t>4/17/2017</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1773D8C-D971-CE40-AFAB-229F8308FE0E}"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AU"/>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AU"/>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9518E78A-709B-E04E-A969-BFDB35C36A15}" type="datetimeFigureOut">
              <a:rPr lang="en-US" smtClean="0"/>
              <a:t>4/17/2017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773D8C-D971-CE40-AFAB-229F8308FE0E}"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AU"/>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AU"/>
              <a:t>Click to edit Master text styles</a:t>
            </a:r>
          </a:p>
        </p:txBody>
      </p:sp>
      <p:sp>
        <p:nvSpPr>
          <p:cNvPr id="7" name="Date Placeholder 6"/>
          <p:cNvSpPr>
            <a:spLocks noGrp="1"/>
          </p:cNvSpPr>
          <p:nvPr>
            <p:ph type="dt" sz="half" idx="10"/>
          </p:nvPr>
        </p:nvSpPr>
        <p:spPr/>
        <p:txBody>
          <a:bodyPr/>
          <a:lstStyle/>
          <a:p>
            <a:fld id="{9518E78A-709B-E04E-A969-BFDB35C36A15}" type="datetimeFigureOut">
              <a:rPr lang="en-US" smtClean="0"/>
              <a:t>4/17/2017</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61773D8C-D971-CE40-AFAB-229F8308FE0E}" type="slidenum">
              <a:rPr lang="en-US" smtClean="0"/>
              <a:t>‹#›</a:t>
            </a:fld>
            <a:endParaRPr lang="en-US"/>
          </a:p>
        </p:txBody>
      </p:sp>
      <p:sp>
        <p:nvSpPr>
          <p:cNvPr id="23" name="Title 22"/>
          <p:cNvSpPr>
            <a:spLocks noGrp="1"/>
          </p:cNvSpPr>
          <p:nvPr>
            <p:ph type="title"/>
          </p:nvPr>
        </p:nvSpPr>
        <p:spPr/>
        <p:txBody>
          <a:bodyPr rtlCol="0" anchor="b" anchorCtr="0"/>
          <a:lstStyle/>
          <a:p>
            <a:r>
              <a:rPr kumimoji="0" lang="en-AU"/>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AU"/>
              <a:t>Click to edit Master title style</a:t>
            </a:r>
            <a:endParaRPr kumimoji="0" lang="en-US"/>
          </a:p>
        </p:txBody>
      </p:sp>
      <p:sp>
        <p:nvSpPr>
          <p:cNvPr id="3" name="Date Placeholder 2"/>
          <p:cNvSpPr>
            <a:spLocks noGrp="1"/>
          </p:cNvSpPr>
          <p:nvPr>
            <p:ph type="dt" sz="half" idx="10"/>
          </p:nvPr>
        </p:nvSpPr>
        <p:spPr/>
        <p:txBody>
          <a:bodyPr/>
          <a:lstStyle/>
          <a:p>
            <a:fld id="{9518E78A-709B-E04E-A969-BFDB35C36A15}" type="datetimeFigureOut">
              <a:rPr lang="en-US" smtClean="0"/>
              <a:t>4/17/2017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61773D8C-D971-CE40-AFAB-229F8308FE0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9518E78A-709B-E04E-A969-BFDB35C36A15}" type="datetimeFigureOut">
              <a:rPr lang="en-US" smtClean="0"/>
              <a:t>4/17/2017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61773D8C-D971-CE40-AFAB-229F8308FE0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AU"/>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AU"/>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AU"/>
              <a:t>Click to edit Master text styles</a:t>
            </a:r>
          </a:p>
          <a:p>
            <a:pPr lvl="1" eaLnBrk="1" latinLnBrk="0" hangingPunct="1"/>
            <a:r>
              <a:rPr lang="en-AU"/>
              <a:t>Second level</a:t>
            </a:r>
          </a:p>
          <a:p>
            <a:pPr lvl="2" eaLnBrk="1" latinLnBrk="0" hangingPunct="1"/>
            <a:r>
              <a:rPr lang="en-AU"/>
              <a:t>Third level</a:t>
            </a:r>
          </a:p>
          <a:p>
            <a:pPr lvl="3" eaLnBrk="1" latinLnBrk="0" hangingPunct="1"/>
            <a:r>
              <a:rPr lang="en-AU"/>
              <a:t>Fourth level</a:t>
            </a:r>
          </a:p>
          <a:p>
            <a:pPr lvl="4" eaLnBrk="1" latinLnBrk="0" hangingPunct="1"/>
            <a:r>
              <a:rPr lang="en-AU"/>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61773D8C-D971-CE40-AFAB-229F8308FE0E}"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9518E78A-709B-E04E-A969-BFDB35C36A15}" type="datetimeFigureOut">
              <a:rPr lang="en-US" smtClean="0"/>
              <a:t>4/17/2017</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61773D8C-D971-CE40-AFAB-229F8308FE0E}"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AU"/>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AU"/>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AU"/>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9518E78A-709B-E04E-A969-BFDB35C36A15}" type="datetimeFigureOut">
              <a:rPr lang="en-US" smtClean="0"/>
              <a:t>4/17/2017</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9518E78A-709B-E04E-A969-BFDB35C36A15}" type="datetimeFigureOut">
              <a:rPr lang="en-US" smtClean="0"/>
              <a:t>4/17/2017</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61773D8C-D971-CE40-AFAB-229F8308FE0E}"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AU"/>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AU"/>
              <a:t>Click to edit Master text styles</a:t>
            </a:r>
          </a:p>
          <a:p>
            <a:pPr lvl="1" eaLnBrk="1" latinLnBrk="0" hangingPunct="1"/>
            <a:r>
              <a:rPr kumimoji="0" lang="en-AU"/>
              <a:t>Second level</a:t>
            </a:r>
          </a:p>
          <a:p>
            <a:pPr lvl="2" eaLnBrk="1" latinLnBrk="0" hangingPunct="1"/>
            <a:r>
              <a:rPr kumimoji="0" lang="en-AU"/>
              <a:t>Third level</a:t>
            </a:r>
          </a:p>
          <a:p>
            <a:pPr lvl="3" eaLnBrk="1" latinLnBrk="0" hangingPunct="1"/>
            <a:r>
              <a:rPr kumimoji="0" lang="en-AU"/>
              <a:t>Fourth level</a:t>
            </a:r>
          </a:p>
          <a:p>
            <a:pPr lvl="4" eaLnBrk="1" latinLnBrk="0" hangingPunct="1"/>
            <a:r>
              <a:rPr kumimoji="0" lang="en-AU"/>
              <a:t>Fifth level</a:t>
            </a:r>
            <a:endParaRPr kumimoji="0" lang="en-US"/>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dirty="0"/>
              <a:t>Getting to know your audience</a:t>
            </a:r>
          </a:p>
          <a:p>
            <a:r>
              <a:rPr lang="en-US" dirty="0"/>
              <a:t>Or</a:t>
            </a:r>
          </a:p>
          <a:p>
            <a:r>
              <a:rPr lang="en-US" dirty="0"/>
              <a:t>documenting users via personas</a:t>
            </a:r>
          </a:p>
        </p:txBody>
      </p:sp>
      <p:sp>
        <p:nvSpPr>
          <p:cNvPr id="2" name="Title 1"/>
          <p:cNvSpPr>
            <a:spLocks noGrp="1"/>
          </p:cNvSpPr>
          <p:nvPr>
            <p:ph type="ctrTitle"/>
          </p:nvPr>
        </p:nvSpPr>
        <p:spPr/>
        <p:txBody>
          <a:bodyPr/>
          <a:lstStyle/>
          <a:p>
            <a:r>
              <a:rPr lang="en-US" dirty="0"/>
              <a:t>Personas</a:t>
            </a:r>
          </a:p>
        </p:txBody>
      </p:sp>
    </p:spTree>
    <p:extLst>
      <p:ext uri="{BB962C8B-B14F-4D97-AF65-F5344CB8AC3E}">
        <p14:creationId xmlns:p14="http://schemas.microsoft.com/office/powerpoint/2010/main" val="192562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p:txBody>
          <a:bodyPr/>
          <a:lstStyle/>
          <a:p>
            <a:endParaRPr lang="en-AU">
              <a:latin typeface="Arial" charset="0"/>
            </a:endParaRPr>
          </a:p>
        </p:txBody>
      </p:sp>
      <p:sp>
        <p:nvSpPr>
          <p:cNvPr id="29698" name="Rectangle 3"/>
          <p:cNvSpPr>
            <a:spLocks noGrp="1" noChangeArrowheads="1"/>
          </p:cNvSpPr>
          <p:nvPr>
            <p:ph type="body" idx="4294967295"/>
          </p:nvPr>
        </p:nvSpPr>
        <p:spPr/>
        <p:txBody>
          <a:bodyPr/>
          <a:lstStyle/>
          <a:p>
            <a:endParaRPr lang="en-AU">
              <a:latin typeface="Arial" charset="0"/>
            </a:endParaRPr>
          </a:p>
        </p:txBody>
      </p:sp>
      <p:pic>
        <p:nvPicPr>
          <p:cNvPr id="29699" name="Picture 4" descr="90739313_4fcfbf851f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0"/>
            <a:ext cx="10574338" cy="686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0" name="Rectangle 5"/>
          <p:cNvSpPr>
            <a:spLocks noChangeArrowheads="1"/>
          </p:cNvSpPr>
          <p:nvPr/>
        </p:nvSpPr>
        <p:spPr bwMode="auto">
          <a:xfrm>
            <a:off x="0" y="892175"/>
            <a:ext cx="4140200"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spcBef>
                <a:spcPct val="20000"/>
              </a:spcBef>
              <a:buClr>
                <a:schemeClr val="accent1"/>
              </a:buClr>
              <a:buFont typeface="Wingdings" charset="0"/>
              <a:buNone/>
            </a:pPr>
            <a:r>
              <a:rPr lang="en-US" sz="4400" b="1" dirty="0">
                <a:solidFill>
                  <a:schemeClr val="bg1"/>
                </a:solidFill>
              </a:rPr>
              <a:t>Personas lead to better decisions</a:t>
            </a:r>
          </a:p>
        </p:txBody>
      </p:sp>
      <p:sp>
        <p:nvSpPr>
          <p:cNvPr id="161798" name="Line 6"/>
          <p:cNvSpPr>
            <a:spLocks noChangeShapeType="1"/>
          </p:cNvSpPr>
          <p:nvPr/>
        </p:nvSpPr>
        <p:spPr bwMode="auto">
          <a:xfrm>
            <a:off x="5648325" y="5972175"/>
            <a:ext cx="3124200" cy="0"/>
          </a:xfrm>
          <a:prstGeom prst="line">
            <a:avLst/>
          </a:prstGeom>
          <a:noFill/>
          <a:ln w="762000">
            <a:solidFill>
              <a:srgbClr val="333333"/>
            </a:solidFill>
            <a:round/>
            <a:headEnd/>
            <a:tailEnd type="triangle" w="sm" len="sm"/>
          </a:ln>
          <a:extLst>
            <a:ext uri="{909E8E84-426E-40dd-AFC4-6F175D3DCCD1}">
              <a14:hiddenFill xmlns="" xmlns:a14="http://schemas.microsoft.com/office/drawing/2010/main">
                <a:noFill/>
              </a14:hiddenFill>
            </a:ext>
          </a:extLst>
        </p:spPr>
        <p:txBody>
          <a:bodyPr lIns="0" tIns="0" rIns="0" bIns="0"/>
          <a:lstStyle/>
          <a:p>
            <a:endParaRPr lang="en-US"/>
          </a:p>
        </p:txBody>
      </p:sp>
      <p:sp>
        <p:nvSpPr>
          <p:cNvPr id="161799" name="Rectangle 7"/>
          <p:cNvSpPr>
            <a:spLocks noChangeArrowheads="1"/>
          </p:cNvSpPr>
          <p:nvPr/>
        </p:nvSpPr>
        <p:spPr bwMode="auto">
          <a:xfrm>
            <a:off x="374650" y="5448300"/>
            <a:ext cx="6899275" cy="1047750"/>
          </a:xfrm>
          <a:prstGeom prst="rect">
            <a:avLst/>
          </a:prstGeom>
          <a:solidFill>
            <a:srgbClr val="333333"/>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tIns="91440" rIns="0" bIns="0"/>
          <a:lstStyle/>
          <a:p>
            <a:r>
              <a:rPr lang="en-US" sz="2000" b="1" i="1">
                <a:solidFill>
                  <a:schemeClr val="bg1"/>
                </a:solidFill>
                <a:latin typeface="Helvetica" charset="0"/>
              </a:rPr>
              <a:t>Personas for Design</a:t>
            </a:r>
          </a:p>
          <a:p>
            <a:r>
              <a:rPr lang="en-US">
                <a:solidFill>
                  <a:schemeClr val="bg1"/>
                </a:solidFill>
                <a:latin typeface="Helvetica" charset="0"/>
              </a:rPr>
              <a:t>Information architecture, interaction design, visual design, </a:t>
            </a:r>
            <a:br>
              <a:rPr lang="en-US">
                <a:solidFill>
                  <a:schemeClr val="bg1"/>
                </a:solidFill>
                <a:latin typeface="Helvetica" charset="0"/>
              </a:rPr>
            </a:br>
            <a:r>
              <a:rPr lang="en-US">
                <a:solidFill>
                  <a:schemeClr val="bg1"/>
                </a:solidFill>
                <a:latin typeface="Helvetica" charset="0"/>
              </a:rPr>
              <a:t>content development, user testing</a:t>
            </a:r>
          </a:p>
        </p:txBody>
      </p:sp>
      <p:sp>
        <p:nvSpPr>
          <p:cNvPr id="161800" name="Line 8"/>
          <p:cNvSpPr>
            <a:spLocks noChangeShapeType="1"/>
          </p:cNvSpPr>
          <p:nvPr/>
        </p:nvSpPr>
        <p:spPr bwMode="auto">
          <a:xfrm>
            <a:off x="5648325" y="4352925"/>
            <a:ext cx="3124200" cy="0"/>
          </a:xfrm>
          <a:prstGeom prst="line">
            <a:avLst/>
          </a:prstGeom>
          <a:noFill/>
          <a:ln w="762000">
            <a:solidFill>
              <a:srgbClr val="333333"/>
            </a:solidFill>
            <a:round/>
            <a:headEnd/>
            <a:tailEnd type="triangle" w="sm" len="sm"/>
          </a:ln>
          <a:extLst>
            <a:ext uri="{909E8E84-426E-40dd-AFC4-6F175D3DCCD1}">
              <a14:hiddenFill xmlns="" xmlns:a14="http://schemas.microsoft.com/office/drawing/2010/main">
                <a:noFill/>
              </a14:hiddenFill>
            </a:ext>
          </a:extLst>
        </p:spPr>
        <p:txBody>
          <a:bodyPr lIns="0" tIns="0" rIns="0" bIns="0"/>
          <a:lstStyle/>
          <a:p>
            <a:endParaRPr lang="en-US"/>
          </a:p>
        </p:txBody>
      </p:sp>
      <p:sp>
        <p:nvSpPr>
          <p:cNvPr id="161801" name="Rectangle 9"/>
          <p:cNvSpPr>
            <a:spLocks noChangeArrowheads="1"/>
          </p:cNvSpPr>
          <p:nvPr/>
        </p:nvSpPr>
        <p:spPr bwMode="auto">
          <a:xfrm>
            <a:off x="1727200" y="3829050"/>
            <a:ext cx="5546725" cy="1047750"/>
          </a:xfrm>
          <a:prstGeom prst="rect">
            <a:avLst/>
          </a:prstGeom>
          <a:solidFill>
            <a:srgbClr val="333333"/>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tIns="91440" rIns="0" bIns="0"/>
          <a:lstStyle/>
          <a:p>
            <a:r>
              <a:rPr lang="en-US" sz="2000" b="1" i="1">
                <a:solidFill>
                  <a:schemeClr val="bg1"/>
                </a:solidFill>
                <a:latin typeface="Helvetica" charset="0"/>
              </a:rPr>
              <a:t>Personas for Marketing</a:t>
            </a:r>
          </a:p>
          <a:p>
            <a:r>
              <a:rPr lang="en-US">
                <a:solidFill>
                  <a:schemeClr val="bg1"/>
                </a:solidFill>
                <a:latin typeface="Helvetica" charset="0"/>
              </a:rPr>
              <a:t>Framework for marketing campaigns, branding, </a:t>
            </a:r>
            <a:br>
              <a:rPr lang="en-US">
                <a:solidFill>
                  <a:schemeClr val="bg1"/>
                </a:solidFill>
                <a:latin typeface="Helvetica" charset="0"/>
              </a:rPr>
            </a:br>
            <a:r>
              <a:rPr lang="en-US">
                <a:solidFill>
                  <a:schemeClr val="bg1"/>
                </a:solidFill>
                <a:latin typeface="Helvetica" charset="0"/>
              </a:rPr>
              <a:t>messaging, market research</a:t>
            </a:r>
          </a:p>
        </p:txBody>
      </p:sp>
      <p:sp>
        <p:nvSpPr>
          <p:cNvPr id="161802" name="Line 10"/>
          <p:cNvSpPr>
            <a:spLocks noChangeShapeType="1"/>
          </p:cNvSpPr>
          <p:nvPr/>
        </p:nvSpPr>
        <p:spPr bwMode="auto">
          <a:xfrm>
            <a:off x="5648325" y="2733675"/>
            <a:ext cx="3124200" cy="0"/>
          </a:xfrm>
          <a:prstGeom prst="line">
            <a:avLst/>
          </a:prstGeom>
          <a:noFill/>
          <a:ln w="762000">
            <a:solidFill>
              <a:srgbClr val="333333"/>
            </a:solidFill>
            <a:round/>
            <a:headEnd/>
            <a:tailEnd type="triangle" w="sm" len="sm"/>
          </a:ln>
          <a:extLst>
            <a:ext uri="{909E8E84-426E-40dd-AFC4-6F175D3DCCD1}">
              <a14:hiddenFill xmlns="" xmlns:a14="http://schemas.microsoft.com/office/drawing/2010/main">
                <a:noFill/>
              </a14:hiddenFill>
            </a:ext>
          </a:extLst>
        </p:spPr>
        <p:txBody>
          <a:bodyPr lIns="0" tIns="0" rIns="0" bIns="0"/>
          <a:lstStyle/>
          <a:p>
            <a:endParaRPr lang="en-US"/>
          </a:p>
        </p:txBody>
      </p:sp>
      <p:sp>
        <p:nvSpPr>
          <p:cNvPr id="161803" name="Rectangle 11"/>
          <p:cNvSpPr>
            <a:spLocks noChangeArrowheads="1"/>
          </p:cNvSpPr>
          <p:nvPr/>
        </p:nvSpPr>
        <p:spPr bwMode="auto">
          <a:xfrm>
            <a:off x="3098800" y="2209800"/>
            <a:ext cx="4175125" cy="1047750"/>
          </a:xfrm>
          <a:prstGeom prst="rect">
            <a:avLst/>
          </a:prstGeom>
          <a:solidFill>
            <a:srgbClr val="333333"/>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tIns="91440" rIns="0" bIns="0"/>
          <a:lstStyle/>
          <a:p>
            <a:r>
              <a:rPr lang="en-US" sz="2000" b="1" i="1">
                <a:solidFill>
                  <a:schemeClr val="bg1"/>
                </a:solidFill>
                <a:latin typeface="Helvetica" charset="0"/>
              </a:rPr>
              <a:t>Personas for Strategy</a:t>
            </a:r>
          </a:p>
          <a:p>
            <a:r>
              <a:rPr lang="en-US">
                <a:solidFill>
                  <a:schemeClr val="bg1"/>
                </a:solidFill>
                <a:latin typeface="Helvetica" charset="0"/>
              </a:rPr>
              <a:t>Framework for business decisions,</a:t>
            </a:r>
            <a:br>
              <a:rPr lang="en-US">
                <a:solidFill>
                  <a:schemeClr val="bg1"/>
                </a:solidFill>
                <a:latin typeface="Helvetica" charset="0"/>
              </a:rPr>
            </a:br>
            <a:r>
              <a:rPr lang="en-US">
                <a:solidFill>
                  <a:schemeClr val="bg1"/>
                </a:solidFill>
                <a:latin typeface="Helvetica" charset="0"/>
              </a:rPr>
              <a:t>offerings, channel usage, features</a:t>
            </a:r>
          </a:p>
        </p:txBody>
      </p:sp>
    </p:spTree>
    <p:custDataLst>
      <p:tags r:id="rId1"/>
    </p:custDataLst>
    <p:extLst>
      <p:ext uri="{BB962C8B-B14F-4D97-AF65-F5344CB8AC3E}">
        <p14:creationId xmlns:p14="http://schemas.microsoft.com/office/powerpoint/2010/main" val="4184845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7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7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18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18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8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1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8" grpId="0" animBg="1"/>
      <p:bldP spid="161799" grpId="0" animBg="1"/>
      <p:bldP spid="161800" grpId="0" animBg="1"/>
      <p:bldP spid="161801" grpId="0" animBg="1"/>
      <p:bldP spid="161802" grpId="0" animBg="1"/>
      <p:bldP spid="1618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idx="4294967295"/>
          </p:nvPr>
        </p:nvSpPr>
        <p:spPr/>
        <p:txBody>
          <a:bodyPr/>
          <a:lstStyle/>
          <a:p>
            <a:r>
              <a:rPr lang="en-US">
                <a:latin typeface="Arial" charset="0"/>
              </a:rPr>
              <a:t>Making Personas Real</a:t>
            </a:r>
          </a:p>
        </p:txBody>
      </p:sp>
      <p:pic>
        <p:nvPicPr>
          <p:cNvPr id="2" name="Picture 1"/>
          <p:cNvPicPr>
            <a:picLocks noChangeAspect="1"/>
          </p:cNvPicPr>
          <p:nvPr/>
        </p:nvPicPr>
        <p:blipFill>
          <a:blip r:embed="rId4"/>
          <a:stretch>
            <a:fillRect/>
          </a:stretch>
        </p:blipFill>
        <p:spPr>
          <a:xfrm>
            <a:off x="762000" y="1718962"/>
            <a:ext cx="7620000" cy="4572000"/>
          </a:xfrm>
          <a:prstGeom prst="rect">
            <a:avLst/>
          </a:prstGeom>
        </p:spPr>
      </p:pic>
    </p:spTree>
    <p:custDataLst>
      <p:tags r:id="rId1"/>
    </p:custDataLst>
    <p:extLst>
      <p:ext uri="{BB962C8B-B14F-4D97-AF65-F5344CB8AC3E}">
        <p14:creationId xmlns:p14="http://schemas.microsoft.com/office/powerpoint/2010/main" val="1334277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Components of a persona</a:t>
            </a:r>
          </a:p>
        </p:txBody>
      </p:sp>
      <p:sp>
        <p:nvSpPr>
          <p:cNvPr id="3" name="Content Placeholder 2"/>
          <p:cNvSpPr>
            <a:spLocks noGrp="1"/>
          </p:cNvSpPr>
          <p:nvPr>
            <p:ph sz="half" idx="1"/>
          </p:nvPr>
        </p:nvSpPr>
        <p:spPr/>
        <p:txBody>
          <a:bodyPr/>
          <a:lstStyle/>
          <a:p>
            <a:endParaRPr lang="en-US" dirty="0"/>
          </a:p>
          <a:p>
            <a:endParaRPr lang="en-US" dirty="0"/>
          </a:p>
          <a:p>
            <a:r>
              <a:rPr lang="en-US" dirty="0"/>
              <a:t>Profile</a:t>
            </a:r>
          </a:p>
          <a:p>
            <a:r>
              <a:rPr lang="en-US" dirty="0"/>
              <a:t>User goals</a:t>
            </a:r>
          </a:p>
          <a:p>
            <a:r>
              <a:rPr lang="en-US" dirty="0"/>
              <a:t>Business objectives</a:t>
            </a:r>
          </a:p>
          <a:p>
            <a:r>
              <a:rPr lang="en-US" dirty="0"/>
              <a:t>Personal information</a:t>
            </a:r>
          </a:p>
        </p:txBody>
      </p:sp>
      <p:sp>
        <p:nvSpPr>
          <p:cNvPr id="5" name="Content Placeholder 4"/>
          <p:cNvSpPr>
            <a:spLocks noGrp="1"/>
          </p:cNvSpPr>
          <p:nvPr>
            <p:ph sz="half" idx="2"/>
          </p:nvPr>
        </p:nvSpPr>
        <p:spPr/>
        <p:txBody>
          <a:bodyPr/>
          <a:lstStyle/>
          <a:p>
            <a:endParaRPr lang="en-AU"/>
          </a:p>
        </p:txBody>
      </p:sp>
      <p:pic>
        <p:nvPicPr>
          <p:cNvPr id="4" name="Picture 4" descr="07FIG01_nocallou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675" y="2109362"/>
            <a:ext cx="4454477" cy="297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23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Photo</a:t>
            </a:r>
          </a:p>
        </p:txBody>
      </p:sp>
      <p:sp>
        <p:nvSpPr>
          <p:cNvPr id="3" name="Content Placeholder 2"/>
          <p:cNvSpPr>
            <a:spLocks noGrp="1"/>
          </p:cNvSpPr>
          <p:nvPr>
            <p:ph sz="quarter" idx="1"/>
          </p:nvPr>
        </p:nvSpPr>
        <p:spPr/>
        <p:txBody>
          <a:bodyPr/>
          <a:lstStyle/>
          <a:p>
            <a:pPr marL="0" indent="0">
              <a:buNone/>
            </a:pPr>
            <a:r>
              <a:rPr lang="en-US" sz="2400">
                <a:latin typeface="Arial" charset="0"/>
              </a:rPr>
              <a:t>www.sxc.hu    www.morguefile.com    www.istockphoto.com</a:t>
            </a:r>
          </a:p>
          <a:p>
            <a:pPr marL="0" indent="0">
              <a:buNone/>
            </a:pPr>
            <a:endParaRPr lang="en-US"/>
          </a:p>
        </p:txBody>
      </p:sp>
      <p:grpSp>
        <p:nvGrpSpPr>
          <p:cNvPr id="16" name="Group 15"/>
          <p:cNvGrpSpPr/>
          <p:nvPr/>
        </p:nvGrpSpPr>
        <p:grpSpPr>
          <a:xfrm>
            <a:off x="1539254" y="2132653"/>
            <a:ext cx="5789179" cy="4263646"/>
            <a:chOff x="1012825" y="822325"/>
            <a:chExt cx="7129463" cy="5314950"/>
          </a:xfrm>
        </p:grpSpPr>
        <p:pic>
          <p:nvPicPr>
            <p:cNvPr id="4" name="Picture 5" descr="07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8223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07FIG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038" y="2654300"/>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7" descr="07FIG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638" y="2654300"/>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07FIG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8" y="8223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9" descr="07FIG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838" y="2654300"/>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descr="07FIG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7638" y="8223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1" descr="07FIG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0038" y="4492625"/>
              <a:ext cx="1644650" cy="164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2" descr="07FIG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7638" y="44926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3" descr="07FIG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825" y="2654300"/>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4" descr="07FIG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8838" y="44926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5" descr="07FIG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8838" y="8223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6" descr="07FIG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2825" y="4492625"/>
              <a:ext cx="1644650" cy="164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75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 scenario about how your persona will interact with your site</a:t>
            </a:r>
          </a:p>
        </p:txBody>
      </p:sp>
      <p:sp>
        <p:nvSpPr>
          <p:cNvPr id="4" name="Rectangle 5"/>
          <p:cNvSpPr>
            <a:spLocks noGrp="1" noChangeArrowheads="1"/>
          </p:cNvSpPr>
          <p:nvPr>
            <p:ph sz="quarter" idx="1"/>
          </p:nvPr>
        </p:nvSpPr>
        <p:spPr bwMode="auto">
          <a:xfrm>
            <a:off x="301752" y="1589511"/>
            <a:ext cx="8503920" cy="457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2880" tIns="91440" rIns="0" bIns="0">
            <a:normAutofit fontScale="55000" lnSpcReduction="20000"/>
          </a:bodyPr>
          <a:lstStyle/>
          <a:p>
            <a:pPr marL="3175" indent="-3175">
              <a:spcBef>
                <a:spcPct val="20000"/>
              </a:spcBef>
              <a:spcAft>
                <a:spcPct val="60000"/>
              </a:spcAft>
              <a:buClr>
                <a:schemeClr val="accent1"/>
              </a:buClr>
              <a:buFont typeface="Wingdings" charset="0"/>
              <a:buNone/>
            </a:pPr>
            <a:r>
              <a:rPr lang="en-US" dirty="0"/>
              <a:t>Francis and Michael have agreed that she</a:t>
            </a:r>
            <a:r>
              <a:rPr lang="ja-JP" altLang="en-US" dirty="0"/>
              <a:t>’</a:t>
            </a:r>
            <a:r>
              <a:rPr lang="en-US" altLang="ja-JP" dirty="0" err="1"/>
              <a:t>ll</a:t>
            </a:r>
            <a:r>
              <a:rPr lang="en-US" altLang="ja-JP" dirty="0"/>
              <a:t> take charge of learning more about the home-buying process. She goes online, does a Google search for </a:t>
            </a:r>
            <a:r>
              <a:rPr lang="ja-JP" altLang="en-US" dirty="0"/>
              <a:t>“</a:t>
            </a:r>
            <a:r>
              <a:rPr lang="en-US" altLang="ja-JP" dirty="0"/>
              <a:t>Atlanta real estate,</a:t>
            </a:r>
            <a:r>
              <a:rPr lang="ja-JP" altLang="en-US" dirty="0"/>
              <a:t>”</a:t>
            </a:r>
            <a:r>
              <a:rPr lang="en-US" altLang="ja-JP" dirty="0"/>
              <a:t> and follows a link to the site</a:t>
            </a:r>
            <a:r>
              <a:rPr lang="ja-JP" altLang="en-US" dirty="0"/>
              <a:t>’</a:t>
            </a:r>
            <a:r>
              <a:rPr lang="en-US" altLang="ja-JP" dirty="0"/>
              <a:t>s home page. She sees that she can search for houses from the home page, so just for fun, she does a quick Atlanta search to see what kinds of houses show up. There are lots of houses in many different neighborhoods, and she easily narrows her results down to the area where she and Michael live, using a map. There are still many results, and she</a:t>
            </a:r>
            <a:r>
              <a:rPr lang="ja-JP" altLang="en-US" dirty="0"/>
              <a:t>’</a:t>
            </a:r>
            <a:r>
              <a:rPr lang="en-US" altLang="ja-JP" dirty="0"/>
              <a:t>s not quite sure which search options to use to narrow the search further. Then she notices a link for first-time home buyers and follows, it hoping for basic how-to information.</a:t>
            </a:r>
          </a:p>
          <a:p>
            <a:pPr marL="3175" indent="-3175">
              <a:spcBef>
                <a:spcPct val="20000"/>
              </a:spcBef>
              <a:spcAft>
                <a:spcPct val="60000"/>
              </a:spcAft>
              <a:buClr>
                <a:schemeClr val="accent1"/>
              </a:buClr>
              <a:buFont typeface="Wingdings" charset="0"/>
              <a:buNone/>
            </a:pPr>
            <a:r>
              <a:rPr lang="en-US" dirty="0"/>
              <a:t>The link takes Francis to a step-by-step tutorial that explains the whole process, and she immediately feels like she</a:t>
            </a:r>
            <a:r>
              <a:rPr lang="ja-JP" altLang="en-US" dirty="0"/>
              <a:t>’</a:t>
            </a:r>
            <a:r>
              <a:rPr lang="en-US" altLang="ja-JP" dirty="0"/>
              <a:t>s found the right site from which to begin her house search. She carefully reads some articles for first-time home buyers, taking notes as she reads. She bookmarks other articles she wants to go back and read later. She also comes across the site</a:t>
            </a:r>
            <a:r>
              <a:rPr lang="ja-JP" altLang="en-US" dirty="0"/>
              <a:t>’</a:t>
            </a:r>
            <a:r>
              <a:rPr lang="en-US" altLang="ja-JP" dirty="0"/>
              <a:t>s calculator and starts trying different combinations of numbers to find out what she and Michael can afford. She particularly likes the glossary of terms so that she can finally figure out what </a:t>
            </a:r>
            <a:r>
              <a:rPr lang="ja-JP" altLang="en-US" dirty="0"/>
              <a:t>“</a:t>
            </a:r>
            <a:r>
              <a:rPr lang="en-US" altLang="ja-JP" dirty="0"/>
              <a:t>points</a:t>
            </a:r>
            <a:r>
              <a:rPr lang="ja-JP" altLang="en-US" dirty="0"/>
              <a:t>”</a:t>
            </a:r>
            <a:r>
              <a:rPr lang="en-US" altLang="ja-JP" dirty="0"/>
              <a:t> are and learn more about different types of mortgages. After an hour and a half of reading, her brain is full, and she shuts her computer down for the day, feeling like she got an excellent start.</a:t>
            </a:r>
          </a:p>
          <a:p>
            <a:pPr marL="3175" indent="-3175">
              <a:spcBef>
                <a:spcPct val="20000"/>
              </a:spcBef>
              <a:spcAft>
                <a:spcPct val="60000"/>
              </a:spcAft>
              <a:buClr>
                <a:schemeClr val="accent1"/>
              </a:buClr>
              <a:buFont typeface="Wingdings" charset="0"/>
              <a:buNone/>
            </a:pPr>
            <a:r>
              <a:rPr lang="en-US" dirty="0"/>
              <a:t>The next day, she comes back to the site to look up information specific to Atlanta neighborhoods and finds lots of information on each. She</a:t>
            </a:r>
            <a:r>
              <a:rPr lang="ja-JP" altLang="en-US" dirty="0"/>
              <a:t>’</a:t>
            </a:r>
            <a:r>
              <a:rPr lang="en-US" altLang="ja-JP" dirty="0"/>
              <a:t>s able to focus on five neighborhoods that look particularly good. The fun begins that night, when she takes Michael through all that she has learned, and they set up a regular schedule for looking at online house listings.</a:t>
            </a:r>
            <a:endParaRPr lang="en-US" dirty="0"/>
          </a:p>
        </p:txBody>
      </p:sp>
    </p:spTree>
    <p:extLst>
      <p:ext uri="{BB962C8B-B14F-4D97-AF65-F5344CB8AC3E}">
        <p14:creationId xmlns:p14="http://schemas.microsoft.com/office/powerpoint/2010/main" val="226272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7"/>
          <p:cNvSpPr>
            <a:spLocks noChangeArrowheads="1"/>
          </p:cNvSpPr>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en-US" sz="3800" dirty="0">
                <a:solidFill>
                  <a:schemeClr val="tx2"/>
                </a:solidFill>
              </a:rPr>
              <a:t>Using personas</a:t>
            </a:r>
          </a:p>
        </p:txBody>
      </p:sp>
      <p:pic>
        <p:nvPicPr>
          <p:cNvPr id="6" name="Picture 5"/>
          <p:cNvPicPr>
            <a:picLocks noChangeAspect="1"/>
          </p:cNvPicPr>
          <p:nvPr/>
        </p:nvPicPr>
        <p:blipFill rotWithShape="1">
          <a:blip r:embed="rId3"/>
          <a:srcRect l="26874" r="30031"/>
          <a:stretch/>
        </p:blipFill>
        <p:spPr>
          <a:xfrm>
            <a:off x="1676399" y="2964844"/>
            <a:ext cx="1862668" cy="2593363"/>
          </a:xfrm>
          <a:prstGeom prst="rect">
            <a:avLst/>
          </a:prstGeom>
        </p:spPr>
      </p:pic>
      <p:pic>
        <p:nvPicPr>
          <p:cNvPr id="2" name="Picture 1"/>
          <p:cNvPicPr>
            <a:picLocks noChangeAspect="1"/>
          </p:cNvPicPr>
          <p:nvPr/>
        </p:nvPicPr>
        <p:blipFill rotWithShape="1">
          <a:blip r:embed="rId4"/>
          <a:srcRect l="27787" r="33953" b="11263"/>
          <a:stretch/>
        </p:blipFill>
        <p:spPr>
          <a:xfrm>
            <a:off x="5519513" y="2964838"/>
            <a:ext cx="1490884" cy="2593363"/>
          </a:xfrm>
          <a:prstGeom prst="rect">
            <a:avLst/>
          </a:prstGeom>
        </p:spPr>
      </p:pic>
      <p:pic>
        <p:nvPicPr>
          <p:cNvPr id="3" name="Picture 2"/>
          <p:cNvPicPr>
            <a:picLocks noChangeAspect="1"/>
          </p:cNvPicPr>
          <p:nvPr/>
        </p:nvPicPr>
        <p:blipFill rotWithShape="1">
          <a:blip r:embed="rId5"/>
          <a:srcRect l="17755" r="19220"/>
          <a:stretch/>
        </p:blipFill>
        <p:spPr>
          <a:xfrm>
            <a:off x="3313290" y="1557867"/>
            <a:ext cx="2314222" cy="4571999"/>
          </a:xfrm>
          <a:prstGeom prst="rect">
            <a:avLst/>
          </a:prstGeom>
        </p:spPr>
      </p:pic>
    </p:spTree>
    <p:extLst>
      <p:ext uri="{BB962C8B-B14F-4D97-AF65-F5344CB8AC3E}">
        <p14:creationId xmlns:p14="http://schemas.microsoft.com/office/powerpoint/2010/main" val="198859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persona document – a single page</a:t>
            </a:r>
          </a:p>
        </p:txBody>
      </p:sp>
      <p:pic>
        <p:nvPicPr>
          <p:cNvPr id="4" name="Picture 5" descr="08FIG0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t="12499" b="12499"/>
          <a:stretch>
            <a:fillRect/>
          </a:stretch>
        </p:blipFill>
        <p:spPr bwMode="auto">
          <a:xfrm>
            <a:off x="179976" y="1527048"/>
            <a:ext cx="8775063" cy="471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464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persona document – a card</a:t>
            </a:r>
          </a:p>
        </p:txBody>
      </p:sp>
      <p:pic>
        <p:nvPicPr>
          <p:cNvPr id="4" name="Picture 3" descr="08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5228">
            <a:off x="4540250" y="1925638"/>
            <a:ext cx="2978150" cy="4167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08FIG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88" y="1927225"/>
            <a:ext cx="2974975" cy="416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74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What goes into the persona</a:t>
            </a:r>
          </a:p>
        </p:txBody>
      </p:sp>
      <p:sp>
        <p:nvSpPr>
          <p:cNvPr id="3" name="Title 2"/>
          <p:cNvSpPr>
            <a:spLocks noGrp="1"/>
          </p:cNvSpPr>
          <p:nvPr>
            <p:ph type="title"/>
          </p:nvPr>
        </p:nvSpPr>
        <p:spPr/>
        <p:txBody>
          <a:bodyPr/>
          <a:lstStyle/>
          <a:p>
            <a:r>
              <a:rPr lang="en-US"/>
              <a:t>Features and Functionality</a:t>
            </a:r>
          </a:p>
        </p:txBody>
      </p:sp>
    </p:spTree>
    <p:extLst>
      <p:ext uri="{BB962C8B-B14F-4D97-AF65-F5344CB8AC3E}">
        <p14:creationId xmlns:p14="http://schemas.microsoft.com/office/powerpoint/2010/main" val="223580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ideas from Francis...</a:t>
            </a:r>
          </a:p>
        </p:txBody>
      </p:sp>
      <p:sp>
        <p:nvSpPr>
          <p:cNvPr id="3" name="Content Placeholder 2"/>
          <p:cNvSpPr>
            <a:spLocks noGrp="1"/>
          </p:cNvSpPr>
          <p:nvPr>
            <p:ph sz="half" idx="1"/>
          </p:nvPr>
        </p:nvSpPr>
        <p:spPr/>
        <p:txBody>
          <a:bodyPr/>
          <a:lstStyle/>
          <a:p>
            <a:pPr marL="0" indent="0">
              <a:buNone/>
            </a:pPr>
            <a:endParaRPr lang="en-US" dirty="0"/>
          </a:p>
          <a:p>
            <a:pPr algn="ctr"/>
            <a:r>
              <a:rPr lang="en-US" dirty="0"/>
              <a:t>Francis’ Goals</a:t>
            </a:r>
          </a:p>
          <a:p>
            <a:endParaRPr lang="en-US" dirty="0"/>
          </a:p>
        </p:txBody>
      </p:sp>
      <p:sp>
        <p:nvSpPr>
          <p:cNvPr id="4" name="Content Placeholder 3"/>
          <p:cNvSpPr>
            <a:spLocks noGrp="1"/>
          </p:cNvSpPr>
          <p:nvPr>
            <p:ph sz="half" idx="2"/>
          </p:nvPr>
        </p:nvSpPr>
        <p:spPr/>
        <p:txBody>
          <a:bodyPr/>
          <a:lstStyle/>
          <a:p>
            <a:endParaRPr lang="en-US" dirty="0"/>
          </a:p>
          <a:p>
            <a:r>
              <a:rPr lang="en-US" dirty="0"/>
              <a:t>Learn about the home-buying process</a:t>
            </a:r>
          </a:p>
          <a:p>
            <a:r>
              <a:rPr lang="en-US" dirty="0"/>
              <a:t>Find out what  she can afford</a:t>
            </a:r>
          </a:p>
          <a:p>
            <a:r>
              <a:rPr lang="en-US" dirty="0"/>
              <a:t>Discover what areas of Atlanta are desirable</a:t>
            </a:r>
          </a:p>
          <a:p>
            <a:r>
              <a:rPr lang="en-US" dirty="0"/>
              <a:t>Find a house that matches her criteria</a:t>
            </a:r>
          </a:p>
          <a:p>
            <a:endParaRPr lang="en-AU" dirty="0"/>
          </a:p>
        </p:txBody>
      </p:sp>
      <p:pic>
        <p:nvPicPr>
          <p:cNvPr id="5" name="Picture 4" descr="08FIG0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91241" y="2395727"/>
            <a:ext cx="2566467" cy="3173507"/>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01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Personas</a:t>
            </a:r>
          </a:p>
        </p:txBody>
      </p:sp>
      <p:pic>
        <p:nvPicPr>
          <p:cNvPr id="5" name="Picture 4" descr="07FIG01_nocallout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13325" y="2643273"/>
            <a:ext cx="5219940" cy="3485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08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ideas about Francis...</a:t>
            </a:r>
          </a:p>
        </p:txBody>
      </p:sp>
      <p:sp>
        <p:nvSpPr>
          <p:cNvPr id="3" name="Content Placeholder 2"/>
          <p:cNvSpPr>
            <a:spLocks noGrp="1"/>
          </p:cNvSpPr>
          <p:nvPr>
            <p:ph sz="half" idx="1"/>
          </p:nvPr>
        </p:nvSpPr>
        <p:spPr/>
        <p:txBody>
          <a:bodyPr>
            <a:normAutofit fontScale="77500" lnSpcReduction="20000"/>
          </a:bodyPr>
          <a:lstStyle/>
          <a:p>
            <a:endParaRPr lang="en-US" dirty="0"/>
          </a:p>
          <a:p>
            <a:r>
              <a:rPr lang="en-US" dirty="0"/>
              <a:t>Possible Features and Content Francis is looking for</a:t>
            </a:r>
          </a:p>
        </p:txBody>
      </p:sp>
      <p:sp>
        <p:nvSpPr>
          <p:cNvPr id="4" name="Content Placeholder 3"/>
          <p:cNvSpPr>
            <a:spLocks noGrp="1"/>
          </p:cNvSpPr>
          <p:nvPr>
            <p:ph sz="half" idx="2"/>
          </p:nvPr>
        </p:nvSpPr>
        <p:spPr/>
        <p:txBody>
          <a:bodyPr>
            <a:normAutofit fontScale="77500" lnSpcReduction="20000"/>
          </a:bodyPr>
          <a:lstStyle/>
          <a:p>
            <a:endParaRPr lang="en-US" dirty="0"/>
          </a:p>
          <a:p>
            <a:r>
              <a:rPr lang="en-US" dirty="0"/>
              <a:t>Introductory how-to articles</a:t>
            </a:r>
          </a:p>
          <a:p>
            <a:r>
              <a:rPr lang="en-US" dirty="0"/>
              <a:t>Glossary of jargon</a:t>
            </a:r>
          </a:p>
          <a:p>
            <a:r>
              <a:rPr lang="en-US" dirty="0"/>
              <a:t>Videos and podcasts</a:t>
            </a:r>
          </a:p>
          <a:p>
            <a:r>
              <a:rPr lang="en-US" dirty="0"/>
              <a:t>Success stories</a:t>
            </a:r>
          </a:p>
          <a:p>
            <a:r>
              <a:rPr lang="en-US" dirty="0"/>
              <a:t>Q&amp;A with experts</a:t>
            </a:r>
          </a:p>
          <a:p>
            <a:r>
              <a:rPr lang="en-US" dirty="0"/>
              <a:t>Message board</a:t>
            </a:r>
          </a:p>
          <a:p>
            <a:r>
              <a:rPr lang="en-US" dirty="0"/>
              <a:t>Blogs</a:t>
            </a:r>
          </a:p>
          <a:p>
            <a:r>
              <a:rPr lang="en-US" dirty="0"/>
              <a:t>Rent vs. own calculator</a:t>
            </a:r>
          </a:p>
          <a:p>
            <a:r>
              <a:rPr lang="en-US" dirty="0"/>
              <a:t>Local experts to call/meet</a:t>
            </a:r>
          </a:p>
          <a:p>
            <a:r>
              <a:rPr lang="en-US" dirty="0"/>
              <a:t>Checklists to print</a:t>
            </a:r>
          </a:p>
          <a:p>
            <a:r>
              <a:rPr lang="en-US" dirty="0"/>
              <a:t>Interactive quizzes</a:t>
            </a:r>
          </a:p>
          <a:p>
            <a:r>
              <a:rPr lang="en-US" dirty="0"/>
              <a:t>Common mistakes</a:t>
            </a:r>
          </a:p>
          <a:p>
            <a:r>
              <a:rPr lang="en-US" dirty="0"/>
              <a:t>Animated cartoons</a:t>
            </a:r>
          </a:p>
          <a:p>
            <a:r>
              <a:rPr lang="en-US" dirty="0"/>
              <a:t>Book recommendations</a:t>
            </a:r>
          </a:p>
          <a:p>
            <a:endParaRPr lang="en-AU" dirty="0"/>
          </a:p>
        </p:txBody>
      </p:sp>
      <p:pic>
        <p:nvPicPr>
          <p:cNvPr id="5" name="Picture 4" descr="08FIG0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91241" y="2395727"/>
            <a:ext cx="2566467" cy="3173507"/>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8770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Still more ideas about Francis...</a:t>
            </a:r>
          </a:p>
        </p:txBody>
      </p:sp>
      <p:sp>
        <p:nvSpPr>
          <p:cNvPr id="3" name="Content Placeholder 2"/>
          <p:cNvSpPr>
            <a:spLocks noGrp="1"/>
          </p:cNvSpPr>
          <p:nvPr>
            <p:ph sz="half" idx="1"/>
          </p:nvPr>
        </p:nvSpPr>
        <p:spPr/>
        <p:txBody>
          <a:bodyPr/>
          <a:lstStyle/>
          <a:p>
            <a:r>
              <a:rPr lang="en-US" dirty="0"/>
              <a:t>Business Objectives: what does the site owner want Francis to do?</a:t>
            </a:r>
          </a:p>
        </p:txBody>
      </p:sp>
      <p:sp>
        <p:nvSpPr>
          <p:cNvPr id="4" name="Content Placeholder 3"/>
          <p:cNvSpPr>
            <a:spLocks noGrp="1"/>
          </p:cNvSpPr>
          <p:nvPr>
            <p:ph sz="half" idx="2"/>
          </p:nvPr>
        </p:nvSpPr>
        <p:spPr/>
        <p:txBody>
          <a:bodyPr/>
          <a:lstStyle/>
          <a:p>
            <a:endParaRPr lang="en-US" dirty="0"/>
          </a:p>
          <a:p>
            <a:r>
              <a:rPr lang="en-US" dirty="0"/>
              <a:t>Visit the site often</a:t>
            </a:r>
          </a:p>
          <a:p>
            <a:r>
              <a:rPr lang="en-US" dirty="0"/>
              <a:t>Register for email alerts and newsletters</a:t>
            </a:r>
          </a:p>
          <a:p>
            <a:r>
              <a:rPr lang="en-US" dirty="0"/>
              <a:t>Subscribe to premium services</a:t>
            </a:r>
          </a:p>
          <a:p>
            <a:r>
              <a:rPr lang="en-US" dirty="0"/>
              <a:t>Recommend the site to others</a:t>
            </a:r>
          </a:p>
          <a:p>
            <a:endParaRPr lang="en-AU" dirty="0"/>
          </a:p>
        </p:txBody>
      </p:sp>
      <p:pic>
        <p:nvPicPr>
          <p:cNvPr id="5" name="Picture 4" descr="08FIG0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91241" y="2741509"/>
            <a:ext cx="2566467" cy="3173507"/>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545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Now prioritize your features &amp; functionality</a:t>
            </a:r>
          </a:p>
        </p:txBody>
      </p:sp>
      <p:sp>
        <p:nvSpPr>
          <p:cNvPr id="3" name="Content Placeholder 2"/>
          <p:cNvSpPr>
            <a:spLocks noGrp="1"/>
          </p:cNvSpPr>
          <p:nvPr>
            <p:ph sz="half" idx="1"/>
          </p:nvPr>
        </p:nvSpPr>
        <p:spPr/>
        <p:txBody>
          <a:bodyPr>
            <a:normAutofit fontScale="92500" lnSpcReduction="10000"/>
          </a:bodyPr>
          <a:lstStyle/>
          <a:p>
            <a:r>
              <a:rPr lang="en-US" dirty="0"/>
              <a:t>Remember what you found through your competitive benchmarking</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dirty="0"/>
              <a:t>Use this knowledge when building your persona</a:t>
            </a:r>
          </a:p>
          <a:p>
            <a:pPr lvl="1"/>
            <a:r>
              <a:rPr lang="en-US" dirty="0"/>
              <a:t>Would the persona consider this aspect of your site a baseline expectation or a nice-to-have?</a:t>
            </a:r>
          </a:p>
          <a:p>
            <a:pPr lvl="1"/>
            <a:r>
              <a:rPr lang="en-US" dirty="0"/>
              <a:t>Would the persona consider this a differentiator between using your site or another similar site?</a:t>
            </a:r>
          </a:p>
          <a:p>
            <a:pPr lvl="1"/>
            <a:r>
              <a:rPr lang="en-US" dirty="0"/>
              <a:t>How often would the persona use this feature?</a:t>
            </a:r>
          </a:p>
          <a:p>
            <a:pPr lvl="1"/>
            <a:r>
              <a:rPr lang="en-US" dirty="0"/>
              <a:t>How effectively would this drive the persona toward your business objectives?</a:t>
            </a:r>
          </a:p>
          <a:p>
            <a:endParaRPr lang="en-AU" dirty="0"/>
          </a:p>
        </p:txBody>
      </p:sp>
      <p:pic>
        <p:nvPicPr>
          <p:cNvPr id="5" name="Picture 4" descr="08FIG0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91242" y="2718456"/>
            <a:ext cx="2566467" cy="3173507"/>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46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Personas</a:t>
            </a:r>
          </a:p>
        </p:txBody>
      </p:sp>
      <p:sp>
        <p:nvSpPr>
          <p:cNvPr id="5" name="Text Placeholder 4"/>
          <p:cNvSpPr>
            <a:spLocks noGrp="1"/>
          </p:cNvSpPr>
          <p:nvPr>
            <p:ph type="body" idx="1"/>
          </p:nvPr>
        </p:nvSpPr>
        <p:spPr/>
        <p:txBody>
          <a:bodyPr/>
          <a:lstStyle/>
          <a:p>
            <a:r>
              <a:rPr lang="en-AU" dirty="0">
                <a:latin typeface="Calibri" charset="0"/>
              </a:rPr>
              <a:t>The structure of your site should match how the primary and then secondary users will mostly likely navigate through it.</a:t>
            </a:r>
          </a:p>
          <a:p>
            <a:endParaRPr lang="en-AU" dirty="0"/>
          </a:p>
        </p:txBody>
      </p:sp>
    </p:spTree>
    <p:extLst>
      <p:ext uri="{BB962C8B-B14F-4D97-AF65-F5344CB8AC3E}">
        <p14:creationId xmlns:p14="http://schemas.microsoft.com/office/powerpoint/2010/main" val="346239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Task Analysis</a:t>
            </a:r>
          </a:p>
        </p:txBody>
      </p:sp>
      <p:sp>
        <p:nvSpPr>
          <p:cNvPr id="3" name="Content Placeholder 2"/>
          <p:cNvSpPr>
            <a:spLocks noGrp="1"/>
          </p:cNvSpPr>
          <p:nvPr>
            <p:ph sz="quarter" idx="1"/>
          </p:nvPr>
        </p:nvSpPr>
        <p:spPr>
          <a:xfrm>
            <a:off x="301752" y="1527047"/>
            <a:ext cx="5607270" cy="5030887"/>
          </a:xfrm>
        </p:spPr>
        <p:txBody>
          <a:bodyPr>
            <a:normAutofit fontScale="92500" lnSpcReduction="10000"/>
          </a:bodyPr>
          <a:lstStyle/>
          <a:p>
            <a:pPr marL="228600" indent="-228600">
              <a:buFont typeface="Times" charset="0"/>
              <a:buAutoNum type="arabicPeriod"/>
            </a:pPr>
            <a:r>
              <a:rPr lang="en-US" sz="2000" dirty="0">
                <a:latin typeface="Georgia"/>
                <a:cs typeface="Georgia"/>
              </a:rPr>
              <a:t>Search for houses from home page</a:t>
            </a:r>
          </a:p>
          <a:p>
            <a:pPr marL="571500" lvl="1" indent="-228600">
              <a:buFont typeface="Times" charset="0"/>
              <a:buAutoNum type="alphaLcPeriod"/>
            </a:pPr>
            <a:r>
              <a:rPr lang="en-US" sz="1800" dirty="0">
                <a:latin typeface="Georgia"/>
                <a:cs typeface="Georgia"/>
              </a:rPr>
              <a:t>Enter location by city and state, or zip code</a:t>
            </a:r>
          </a:p>
          <a:p>
            <a:pPr marL="571500" lvl="1" indent="-228600">
              <a:buFont typeface="Times" charset="0"/>
              <a:buAutoNum type="alphaLcPeriod"/>
            </a:pPr>
            <a:r>
              <a:rPr lang="en-US" sz="1800" dirty="0">
                <a:latin typeface="Georgia"/>
                <a:cs typeface="Georgia"/>
              </a:rPr>
              <a:t>Enter price range</a:t>
            </a:r>
          </a:p>
          <a:p>
            <a:pPr marL="571500" lvl="1" indent="-228600">
              <a:buFont typeface="Times" charset="0"/>
              <a:buAutoNum type="alphaLcPeriod"/>
            </a:pPr>
            <a:r>
              <a:rPr lang="en-US" sz="1800" dirty="0">
                <a:latin typeface="Georgia"/>
                <a:cs typeface="Georgia"/>
              </a:rPr>
              <a:t>Enter number of bedrooms and/or bathrooms</a:t>
            </a:r>
          </a:p>
          <a:p>
            <a:pPr marL="571500" lvl="1" indent="-228600">
              <a:buFont typeface="Times" charset="0"/>
              <a:buAutoNum type="alphaLcPeriod"/>
            </a:pPr>
            <a:r>
              <a:rPr lang="en-US" sz="1800" dirty="0">
                <a:latin typeface="Georgia"/>
                <a:cs typeface="Georgia"/>
              </a:rPr>
              <a:t>Submit search</a:t>
            </a:r>
          </a:p>
          <a:p>
            <a:pPr marL="228600" indent="-228600">
              <a:buFont typeface="Times" charset="0"/>
              <a:buAutoNum type="arabicPeriod"/>
            </a:pPr>
            <a:r>
              <a:rPr lang="en-US" sz="2000" dirty="0">
                <a:latin typeface="Georgia"/>
                <a:cs typeface="Georgia"/>
              </a:rPr>
              <a:t>View and narrow results</a:t>
            </a:r>
          </a:p>
          <a:p>
            <a:pPr marL="571500" lvl="1" indent="-228600">
              <a:buFont typeface="Times" charset="0"/>
              <a:buAutoNum type="arabicPeriod"/>
            </a:pPr>
            <a:r>
              <a:rPr lang="en-US" sz="1800" dirty="0">
                <a:latin typeface="Georgia"/>
                <a:cs typeface="Georgia"/>
              </a:rPr>
              <a:t>Browse first page of results: photo, price, address, basic stats, and description</a:t>
            </a:r>
          </a:p>
          <a:p>
            <a:pPr marL="571500" lvl="1" indent="-228600">
              <a:buFont typeface="Times" charset="0"/>
              <a:buAutoNum type="arabicPeriod"/>
            </a:pPr>
            <a:r>
              <a:rPr lang="en-US" sz="1800" dirty="0">
                <a:latin typeface="Georgia"/>
                <a:cs typeface="Georgia"/>
              </a:rPr>
              <a:t>Click to show results on map</a:t>
            </a:r>
          </a:p>
          <a:p>
            <a:pPr marL="571500" lvl="1" indent="-228600">
              <a:buFont typeface="Times" charset="0"/>
              <a:buAutoNum type="arabicPeriod"/>
            </a:pPr>
            <a:r>
              <a:rPr lang="en-US" sz="1800" dirty="0">
                <a:latin typeface="Georgia"/>
                <a:cs typeface="Georgia"/>
              </a:rPr>
              <a:t>Click map to narrow results to one neighborhood</a:t>
            </a:r>
          </a:p>
          <a:p>
            <a:pPr marL="571500" lvl="1" indent="-228600">
              <a:buFont typeface="Times" charset="0"/>
              <a:buAutoNum type="arabicPeriod"/>
            </a:pPr>
            <a:r>
              <a:rPr lang="en-US" sz="1800" dirty="0">
                <a:latin typeface="Georgia"/>
                <a:cs typeface="Georgia"/>
              </a:rPr>
              <a:t>Browse new results</a:t>
            </a:r>
          </a:p>
          <a:p>
            <a:pPr marL="228600" indent="-228600">
              <a:buFont typeface="Times" charset="0"/>
              <a:buAutoNum type="arabicPeriod"/>
            </a:pPr>
            <a:r>
              <a:rPr lang="en-US" sz="2000" dirty="0">
                <a:latin typeface="Georgia"/>
                <a:cs typeface="Georgia"/>
              </a:rPr>
              <a:t>Read tutorial</a:t>
            </a:r>
          </a:p>
          <a:p>
            <a:pPr marL="571500" lvl="1" indent="-228600">
              <a:buFont typeface="Times" charset="0"/>
              <a:buAutoNum type="arabicPeriod"/>
            </a:pPr>
            <a:r>
              <a:rPr lang="en-US" sz="1800" dirty="0">
                <a:latin typeface="Georgia"/>
                <a:cs typeface="Georgia"/>
              </a:rPr>
              <a:t>Click link for first-time home buyers</a:t>
            </a:r>
          </a:p>
          <a:p>
            <a:pPr marL="571500" lvl="1" indent="-228600">
              <a:buFont typeface="Times" charset="0"/>
              <a:buAutoNum type="arabicPeriod"/>
            </a:pPr>
            <a:r>
              <a:rPr lang="en-US" sz="1800" dirty="0">
                <a:latin typeface="Georgia"/>
                <a:cs typeface="Georgia"/>
              </a:rPr>
              <a:t>Read landing page for learning area</a:t>
            </a:r>
          </a:p>
          <a:p>
            <a:pPr marL="571500" lvl="1" indent="-228600">
              <a:buFont typeface="Times" charset="0"/>
              <a:buAutoNum type="arabicPeriod"/>
            </a:pPr>
            <a:r>
              <a:rPr lang="en-US" sz="1800" dirty="0">
                <a:latin typeface="Georgia"/>
                <a:cs typeface="Georgia"/>
              </a:rPr>
              <a:t>Click teaser for step-by-step tutorial</a:t>
            </a:r>
          </a:p>
          <a:p>
            <a:pPr marL="228600" indent="-228600">
              <a:buFont typeface="Wingdings" charset="0"/>
              <a:buNone/>
            </a:pPr>
            <a:r>
              <a:rPr lang="en-US" sz="2000" dirty="0">
                <a:latin typeface="Georgia"/>
                <a:cs typeface="Georgia"/>
              </a:rPr>
              <a:t>And so on…</a:t>
            </a:r>
          </a:p>
        </p:txBody>
      </p:sp>
      <p:pic>
        <p:nvPicPr>
          <p:cNvPr id="5" name="Picture 4" descr="08FIG0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993548" y="2111417"/>
            <a:ext cx="2566467" cy="3173507"/>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2328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Cases</a:t>
            </a:r>
          </a:p>
        </p:txBody>
      </p:sp>
      <p:sp>
        <p:nvSpPr>
          <p:cNvPr id="3" name="Content Placeholder 2"/>
          <p:cNvSpPr>
            <a:spLocks noGrp="1"/>
          </p:cNvSpPr>
          <p:nvPr>
            <p:ph sz="quarter" idx="1"/>
          </p:nvPr>
        </p:nvSpPr>
        <p:spPr>
          <a:xfrm>
            <a:off x="301753" y="1527048"/>
            <a:ext cx="5745582" cy="4958276"/>
          </a:xfrm>
        </p:spPr>
        <p:txBody>
          <a:bodyPr>
            <a:normAutofit fontScale="55000" lnSpcReduction="20000"/>
          </a:bodyPr>
          <a:lstStyle/>
          <a:p>
            <a:pPr marL="228600" indent="-228600">
              <a:buFont typeface="Wingdings" charset="0"/>
              <a:buNone/>
            </a:pPr>
            <a:r>
              <a:rPr lang="en-US" sz="3600" b="1" dirty="0">
                <a:latin typeface="Georgia"/>
                <a:cs typeface="Georgia"/>
              </a:rPr>
              <a:t>Search for Houses</a:t>
            </a:r>
          </a:p>
          <a:p>
            <a:pPr marL="228600" indent="-228600">
              <a:buFont typeface="Wingdings" charset="0"/>
              <a:buNone/>
            </a:pPr>
            <a:r>
              <a:rPr lang="en-US" sz="2800" i="1" dirty="0">
                <a:latin typeface="Georgia"/>
                <a:cs typeface="Georgia"/>
              </a:rPr>
              <a:t>Level:</a:t>
            </a:r>
            <a:r>
              <a:rPr lang="en-US" sz="2800" dirty="0">
                <a:latin typeface="Georgia"/>
                <a:cs typeface="Georgia"/>
              </a:rPr>
              <a:t> User goal</a:t>
            </a:r>
          </a:p>
          <a:p>
            <a:pPr marL="228600" indent="-228600">
              <a:buFont typeface="Wingdings" charset="0"/>
              <a:buNone/>
            </a:pPr>
            <a:r>
              <a:rPr lang="en-US" sz="2800" i="1" dirty="0">
                <a:latin typeface="Georgia"/>
                <a:cs typeface="Georgia"/>
              </a:rPr>
              <a:t>Primary</a:t>
            </a:r>
            <a:endParaRPr lang="en-US" sz="2800" dirty="0">
              <a:latin typeface="Georgia"/>
              <a:cs typeface="Georgia"/>
            </a:endParaRPr>
          </a:p>
          <a:p>
            <a:pPr marL="228600" indent="-228600">
              <a:buFont typeface="Wingdings" charset="0"/>
              <a:buNone/>
            </a:pPr>
            <a:r>
              <a:rPr lang="en-US" sz="2800" i="1" dirty="0">
                <a:latin typeface="Georgia"/>
                <a:cs typeface="Georgia"/>
              </a:rPr>
              <a:t>Preconditions:</a:t>
            </a:r>
            <a:r>
              <a:rPr lang="en-US" sz="2800" dirty="0">
                <a:latin typeface="Georgia"/>
                <a:cs typeface="Georgia"/>
              </a:rPr>
              <a:t> </a:t>
            </a:r>
          </a:p>
          <a:p>
            <a:pPr marL="228600" indent="-228600"/>
            <a:r>
              <a:rPr lang="en-US" sz="2800" dirty="0">
                <a:latin typeface="Georgia"/>
                <a:cs typeface="Georgia"/>
              </a:rPr>
              <a:t>Francis arrives at home page or House Search landing page</a:t>
            </a:r>
          </a:p>
          <a:p>
            <a:pPr marL="228600" indent="-228600"/>
            <a:endParaRPr lang="en-US" sz="2800" dirty="0">
              <a:latin typeface="Georgia"/>
              <a:cs typeface="Georgia"/>
            </a:endParaRPr>
          </a:p>
          <a:p>
            <a:pPr marL="228600" indent="-228600">
              <a:buFont typeface="Wingdings" charset="0"/>
              <a:buNone/>
            </a:pPr>
            <a:r>
              <a:rPr lang="en-US" sz="2800" i="1" dirty="0">
                <a:latin typeface="Georgia"/>
                <a:cs typeface="Georgia"/>
              </a:rPr>
              <a:t>Main success scenario:</a:t>
            </a:r>
          </a:p>
          <a:p>
            <a:pPr marL="228600" indent="-228600">
              <a:buFont typeface="Times" charset="0"/>
              <a:buAutoNum type="arabicPeriod"/>
            </a:pPr>
            <a:r>
              <a:rPr lang="en-US" sz="2800" dirty="0">
                <a:latin typeface="Georgia"/>
                <a:cs typeface="Georgia"/>
              </a:rPr>
              <a:t>Francis enters city and state or zip code.</a:t>
            </a:r>
          </a:p>
          <a:p>
            <a:pPr marL="228600" indent="-228600">
              <a:buFont typeface="Times" charset="0"/>
              <a:buAutoNum type="arabicPeriod"/>
            </a:pPr>
            <a:r>
              <a:rPr lang="en-US" sz="2800" dirty="0">
                <a:latin typeface="Georgia"/>
                <a:cs typeface="Georgia"/>
              </a:rPr>
              <a:t>System uses auto-completion to show options below search field as Francis types. System shows up to 10 matching city names in order of number of homes for sale in each city. Francis can click a city name to select that city.</a:t>
            </a:r>
          </a:p>
          <a:p>
            <a:pPr marL="228600" indent="-228600">
              <a:buFont typeface="Times" charset="0"/>
              <a:buAutoNum type="arabicPeriod"/>
            </a:pPr>
            <a:r>
              <a:rPr lang="en-US" sz="2800" dirty="0">
                <a:latin typeface="Georgia"/>
                <a:cs typeface="Georgia"/>
              </a:rPr>
              <a:t>Francis selects minimum and maximum price values from drop-down menus.</a:t>
            </a:r>
          </a:p>
          <a:p>
            <a:pPr marL="228600" indent="-228600">
              <a:buFont typeface="Times" charset="0"/>
              <a:buAutoNum type="arabicPeriod"/>
            </a:pPr>
            <a:r>
              <a:rPr lang="en-US" sz="2800" dirty="0">
                <a:latin typeface="Georgia"/>
                <a:cs typeface="Georgia"/>
              </a:rPr>
              <a:t>System validates selected values.</a:t>
            </a:r>
          </a:p>
          <a:p>
            <a:pPr marL="228600" indent="-228600">
              <a:buFont typeface="Times" charset="0"/>
              <a:buAutoNum type="arabicPeriod"/>
            </a:pPr>
            <a:r>
              <a:rPr lang="en-US" sz="2800" dirty="0">
                <a:latin typeface="Georgia"/>
                <a:cs typeface="Georgia"/>
              </a:rPr>
              <a:t>Francis selects number of bedrooms and bathrooms from drop-down menus.</a:t>
            </a:r>
          </a:p>
          <a:p>
            <a:pPr marL="228600" indent="-228600">
              <a:buFont typeface="Times" charset="0"/>
              <a:buAutoNum type="arabicPeriod"/>
            </a:pPr>
            <a:r>
              <a:rPr lang="en-US" sz="2800" dirty="0">
                <a:latin typeface="Georgia"/>
                <a:cs typeface="Georgia"/>
              </a:rPr>
              <a:t>Francis submits search.</a:t>
            </a:r>
          </a:p>
          <a:p>
            <a:pPr marL="228600" indent="-228600">
              <a:buFont typeface="Times" charset="0"/>
              <a:buAutoNum type="arabicPeriod"/>
            </a:pPr>
            <a:r>
              <a:rPr lang="en-US" sz="2800" dirty="0">
                <a:latin typeface="Georgia"/>
                <a:cs typeface="Georgia"/>
              </a:rPr>
              <a:t>System validates required fields before submitting query.</a:t>
            </a:r>
          </a:p>
          <a:p>
            <a:endParaRPr lang="en-US" dirty="0">
              <a:latin typeface="Georgia"/>
              <a:cs typeface="Georgia"/>
            </a:endParaRPr>
          </a:p>
        </p:txBody>
      </p:sp>
      <p:pic>
        <p:nvPicPr>
          <p:cNvPr id="4" name="Picture 3"/>
          <p:cNvPicPr>
            <a:picLocks noChangeAspect="1"/>
          </p:cNvPicPr>
          <p:nvPr/>
        </p:nvPicPr>
        <p:blipFill>
          <a:blip r:embed="rId3"/>
          <a:stretch>
            <a:fillRect/>
          </a:stretch>
        </p:blipFill>
        <p:spPr>
          <a:xfrm>
            <a:off x="6200929" y="1971483"/>
            <a:ext cx="2566638" cy="3176291"/>
          </a:xfrm>
          <a:prstGeom prst="rect">
            <a:avLst/>
          </a:prstGeom>
        </p:spPr>
      </p:pic>
    </p:spTree>
    <p:extLst>
      <p:ext uri="{BB962C8B-B14F-4D97-AF65-F5344CB8AC3E}">
        <p14:creationId xmlns:p14="http://schemas.microsoft.com/office/powerpoint/2010/main" val="162325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Structuring information</a:t>
            </a:r>
          </a:p>
        </p:txBody>
      </p:sp>
      <p:pic>
        <p:nvPicPr>
          <p:cNvPr id="4" name="Content Placeholder 3" descr="11FIG0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5990" r="-5990"/>
          <a:stretch>
            <a:fillRect/>
          </a:stretch>
        </p:blipFill>
        <p:spPr bwMode="auto">
          <a:xfrm>
            <a:off x="301752" y="1631153"/>
            <a:ext cx="850392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715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navigation </a:t>
            </a:r>
          </a:p>
        </p:txBody>
      </p:sp>
      <p:pic>
        <p:nvPicPr>
          <p:cNvPr id="4"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t="-6138" b="-6138"/>
          <a:stretch>
            <a:fillRect/>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956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keywords: try a word cloud</a:t>
            </a:r>
          </a:p>
        </p:txBody>
      </p:sp>
      <p:pic>
        <p:nvPicPr>
          <p:cNvPr id="4" name="Picture 3" descr="11FI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555" y="1485406"/>
            <a:ext cx="5363598" cy="4872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207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Peronas</a:t>
            </a:r>
            <a:r>
              <a:rPr lang="en-US" dirty="0"/>
              <a:t> influence your design: Mood Board</a:t>
            </a:r>
          </a:p>
        </p:txBody>
      </p:sp>
      <p:sp>
        <p:nvSpPr>
          <p:cNvPr id="3" name="Content Placeholder 2"/>
          <p:cNvSpPr>
            <a:spLocks noGrp="1"/>
          </p:cNvSpPr>
          <p:nvPr>
            <p:ph sz="quarter" idx="1"/>
          </p:nvPr>
        </p:nvSpPr>
        <p:spPr>
          <a:xfrm>
            <a:off x="301752" y="1527048"/>
            <a:ext cx="4078147" cy="4572000"/>
          </a:xfrm>
        </p:spPr>
        <p:txBody>
          <a:bodyPr>
            <a:normAutofit fontScale="92500" lnSpcReduction="20000"/>
          </a:bodyPr>
          <a:lstStyle/>
          <a:p>
            <a:r>
              <a:rPr lang="en-US" dirty="0"/>
              <a:t>Start putting together a potential design scheme for your site</a:t>
            </a:r>
          </a:p>
          <a:p>
            <a:endParaRPr lang="en-US" dirty="0"/>
          </a:p>
          <a:p>
            <a:r>
              <a:rPr lang="en-US" dirty="0"/>
              <a:t>Look at other sites and see what they’ve done successfully</a:t>
            </a:r>
          </a:p>
          <a:p>
            <a:pPr marL="0" indent="0">
              <a:buNone/>
            </a:pPr>
            <a:endParaRPr lang="en-US" dirty="0"/>
          </a:p>
          <a:p>
            <a:pPr marL="0" indent="0">
              <a:buNone/>
            </a:pPr>
            <a:r>
              <a:rPr lang="en-US" sz="4400" dirty="0"/>
              <a:t>DON</a:t>
            </a:r>
            <a:r>
              <a:rPr lang="fr-FR" sz="4400" dirty="0"/>
              <a:t>’</a:t>
            </a:r>
            <a:r>
              <a:rPr lang="en-US" sz="4400" dirty="0"/>
              <a:t>T COPY IMAGES</a:t>
            </a:r>
          </a:p>
          <a:p>
            <a:pPr marL="0" indent="0">
              <a:buNone/>
            </a:pPr>
            <a:r>
              <a:rPr lang="en-US" sz="4400" dirty="0"/>
              <a:t>BUY THEM</a:t>
            </a:r>
          </a:p>
        </p:txBody>
      </p:sp>
      <p:grpSp>
        <p:nvGrpSpPr>
          <p:cNvPr id="6" name="Group 5"/>
          <p:cNvGrpSpPr/>
          <p:nvPr/>
        </p:nvGrpSpPr>
        <p:grpSpPr>
          <a:xfrm>
            <a:off x="4618104" y="1751959"/>
            <a:ext cx="4472108" cy="3143062"/>
            <a:chOff x="4618104" y="1751959"/>
            <a:chExt cx="4472108" cy="3143062"/>
          </a:xfrm>
        </p:grpSpPr>
        <p:pic>
          <p:nvPicPr>
            <p:cNvPr id="4" name="Picture 3"/>
            <p:cNvPicPr>
              <a:picLocks noChangeAspect="1"/>
            </p:cNvPicPr>
            <p:nvPr/>
          </p:nvPicPr>
          <p:blipFill>
            <a:blip r:embed="rId2"/>
            <a:stretch>
              <a:fillRect/>
            </a:stretch>
          </p:blipFill>
          <p:spPr>
            <a:xfrm>
              <a:off x="4685337" y="1751959"/>
              <a:ext cx="4150815" cy="2934413"/>
            </a:xfrm>
            <a:prstGeom prst="rect">
              <a:avLst/>
            </a:prstGeom>
          </p:spPr>
        </p:pic>
        <p:sp>
          <p:nvSpPr>
            <p:cNvPr id="5" name="TextBox 4"/>
            <p:cNvSpPr txBox="1"/>
            <p:nvPr/>
          </p:nvSpPr>
          <p:spPr>
            <a:xfrm>
              <a:off x="4618104" y="4679577"/>
              <a:ext cx="4472108" cy="215444"/>
            </a:xfrm>
            <a:prstGeom prst="rect">
              <a:avLst/>
            </a:prstGeom>
            <a:noFill/>
          </p:spPr>
          <p:txBody>
            <a:bodyPr wrap="square" rtlCol="0">
              <a:spAutoFit/>
            </a:bodyPr>
            <a:lstStyle/>
            <a:p>
              <a:r>
                <a:rPr lang="en-AU" sz="800" dirty="0"/>
                <a:t>https://interactiveking.files.wordpress.com/2011/03/johnny-smith-the-persona-man.jpg</a:t>
              </a:r>
            </a:p>
          </p:txBody>
        </p:sp>
      </p:grpSp>
    </p:spTree>
    <p:extLst>
      <p:ext uri="{BB962C8B-B14F-4D97-AF65-F5344CB8AC3E}">
        <p14:creationId xmlns:p14="http://schemas.microsoft.com/office/powerpoint/2010/main" val="1116524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 persona</a:t>
            </a:r>
          </a:p>
        </p:txBody>
      </p:sp>
      <p:pic>
        <p:nvPicPr>
          <p:cNvPr id="4" name="Picture 4" descr="02FIG01"/>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t="10443" b="10443"/>
          <a:stretch>
            <a:fillRect/>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515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Design</a:t>
            </a:r>
          </a:p>
        </p:txBody>
      </p:sp>
      <p:sp>
        <p:nvSpPr>
          <p:cNvPr id="3" name="Content Placeholder 2"/>
          <p:cNvSpPr>
            <a:spLocks noGrp="1"/>
          </p:cNvSpPr>
          <p:nvPr>
            <p:ph sz="quarter" idx="1"/>
          </p:nvPr>
        </p:nvSpPr>
        <p:spPr/>
        <p:txBody>
          <a:bodyPr/>
          <a:lstStyle/>
          <a:p>
            <a:r>
              <a:rPr lang="en-US"/>
              <a:t>Your design should appeal to all users</a:t>
            </a:r>
          </a:p>
          <a:p>
            <a:r>
              <a:rPr lang="en-US"/>
              <a:t>Don’t design for yourself</a:t>
            </a:r>
          </a:p>
          <a:p>
            <a:r>
              <a:rPr lang="en-US"/>
              <a:t>Don’t be extreme</a:t>
            </a:r>
          </a:p>
          <a:p>
            <a:r>
              <a:rPr lang="en-US"/>
              <a:t>Again, look at what others have done that is successful</a:t>
            </a:r>
          </a:p>
        </p:txBody>
      </p:sp>
    </p:spTree>
    <p:extLst>
      <p:ext uri="{BB962C8B-B14F-4D97-AF65-F5344CB8AC3E}">
        <p14:creationId xmlns:p14="http://schemas.microsoft.com/office/powerpoint/2010/main" val="119373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4" descr="07FIG01_nocallo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334963"/>
            <a:ext cx="9010650"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22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301752" y="831248"/>
            <a:ext cx="8503920" cy="4572000"/>
          </a:xfrm>
        </p:spPr>
        <p:txBody>
          <a:bodyPr/>
          <a:lstStyle/>
          <a:p>
            <a:endParaRPr lang="en-US"/>
          </a:p>
        </p:txBody>
      </p:sp>
      <p:pic>
        <p:nvPicPr>
          <p:cNvPr id="4" name="Picture 2" descr="216552921_7d56179753_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0" y="0"/>
            <a:ext cx="8993956" cy="6885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1123950" y="3020538"/>
            <a:ext cx="6832600" cy="2382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ctr">
              <a:lnSpc>
                <a:spcPct val="80000"/>
              </a:lnSpc>
              <a:spcBef>
                <a:spcPct val="20000"/>
              </a:spcBef>
              <a:buClr>
                <a:schemeClr val="accent1"/>
              </a:buClr>
              <a:buFont typeface="Wingdings" charset="0"/>
              <a:buNone/>
            </a:pPr>
            <a:r>
              <a:rPr lang="en-US" sz="2800"/>
              <a:t>Learning about users requires direct contact</a:t>
            </a:r>
          </a:p>
          <a:p>
            <a:pPr marL="3175" indent="-3175" algn="ctr">
              <a:lnSpc>
                <a:spcPct val="80000"/>
              </a:lnSpc>
              <a:spcBef>
                <a:spcPct val="20000"/>
              </a:spcBef>
              <a:buClr>
                <a:schemeClr val="accent1"/>
              </a:buClr>
              <a:buFont typeface="Wingdings" charset="0"/>
              <a:buNone/>
            </a:pPr>
            <a:endParaRPr lang="en-US" sz="1100"/>
          </a:p>
          <a:p>
            <a:pPr marL="3175" indent="-3175" algn="ctr">
              <a:lnSpc>
                <a:spcPct val="80000"/>
              </a:lnSpc>
              <a:spcBef>
                <a:spcPct val="20000"/>
              </a:spcBef>
              <a:buClr>
                <a:schemeClr val="accent1"/>
              </a:buClr>
              <a:buFont typeface="Wingdings" charset="0"/>
              <a:buNone/>
            </a:pPr>
            <a:r>
              <a:rPr lang="en-US" sz="2800"/>
              <a:t>You are not your user</a:t>
            </a:r>
          </a:p>
          <a:p>
            <a:pPr marL="3175" indent="-3175" algn="ctr">
              <a:lnSpc>
                <a:spcPct val="80000"/>
              </a:lnSpc>
              <a:spcBef>
                <a:spcPct val="20000"/>
              </a:spcBef>
              <a:buClr>
                <a:schemeClr val="accent1"/>
              </a:buClr>
              <a:buFont typeface="Wingdings" charset="0"/>
              <a:buNone/>
            </a:pPr>
            <a:endParaRPr lang="en-US" sz="1400"/>
          </a:p>
          <a:p>
            <a:pPr marL="3175" indent="-3175" algn="ctr">
              <a:lnSpc>
                <a:spcPct val="80000"/>
              </a:lnSpc>
              <a:spcBef>
                <a:spcPct val="20000"/>
              </a:spcBef>
              <a:buClr>
                <a:schemeClr val="accent1"/>
              </a:buClr>
              <a:buFont typeface="Wingdings" charset="0"/>
              <a:buNone/>
            </a:pPr>
            <a:r>
              <a:rPr lang="en-US" sz="2800"/>
              <a:t>Business results depend on satisfying users</a:t>
            </a:r>
          </a:p>
        </p:txBody>
      </p:sp>
      <p:sp>
        <p:nvSpPr>
          <p:cNvPr id="6" name="Rectangle 6"/>
          <p:cNvSpPr>
            <a:spLocks noChangeArrowheads="1"/>
          </p:cNvSpPr>
          <p:nvPr/>
        </p:nvSpPr>
        <p:spPr bwMode="auto">
          <a:xfrm>
            <a:off x="1404938" y="2120425"/>
            <a:ext cx="73437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ctr">
              <a:lnSpc>
                <a:spcPct val="80000"/>
              </a:lnSpc>
              <a:spcBef>
                <a:spcPct val="20000"/>
              </a:spcBef>
              <a:buClr>
                <a:schemeClr val="accent1"/>
              </a:buClr>
              <a:buFont typeface="Wingdings" charset="0"/>
              <a:buNone/>
            </a:pPr>
            <a:r>
              <a:rPr lang="en-US" sz="2800"/>
              <a:t>Knowledge about users </a:t>
            </a:r>
            <a:r>
              <a:rPr lang="en-US" sz="2400"/>
              <a:t>must</a:t>
            </a:r>
            <a:r>
              <a:rPr lang="en-US" sz="2800"/>
              <a:t> be actionable</a:t>
            </a:r>
          </a:p>
        </p:txBody>
      </p:sp>
      <p:sp>
        <p:nvSpPr>
          <p:cNvPr id="7" name="Rectangle 7"/>
          <p:cNvSpPr>
            <a:spLocks noChangeArrowheads="1"/>
          </p:cNvSpPr>
          <p:nvPr/>
        </p:nvSpPr>
        <p:spPr bwMode="auto">
          <a:xfrm>
            <a:off x="2138363" y="1437800"/>
            <a:ext cx="6465887"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ctr">
              <a:spcBef>
                <a:spcPct val="20000"/>
              </a:spcBef>
              <a:buClr>
                <a:schemeClr val="accent1"/>
              </a:buClr>
              <a:buFont typeface="Wingdings" charset="0"/>
              <a:buNone/>
            </a:pPr>
            <a:r>
              <a:rPr lang="en-US" sz="2400"/>
              <a:t>Deci</a:t>
            </a:r>
            <a:r>
              <a:rPr lang="en-US" sz="2800"/>
              <a:t>sions should be based on users</a:t>
            </a:r>
          </a:p>
        </p:txBody>
      </p:sp>
    </p:spTree>
    <p:extLst>
      <p:ext uri="{BB962C8B-B14F-4D97-AF65-F5344CB8AC3E}">
        <p14:creationId xmlns:p14="http://schemas.microsoft.com/office/powerpoint/2010/main" val="43383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idx="4294967295"/>
          </p:nvPr>
        </p:nvSpPr>
        <p:spPr/>
        <p:txBody>
          <a:bodyPr/>
          <a:lstStyle/>
          <a:p>
            <a:endParaRPr lang="en-AU">
              <a:latin typeface="Arial" charset="0"/>
            </a:endParaRPr>
          </a:p>
        </p:txBody>
      </p:sp>
      <p:sp>
        <p:nvSpPr>
          <p:cNvPr id="21506" name="Rectangle 3"/>
          <p:cNvSpPr>
            <a:spLocks noGrp="1" noChangeArrowheads="1"/>
          </p:cNvSpPr>
          <p:nvPr>
            <p:ph type="body" idx="4294967295"/>
          </p:nvPr>
        </p:nvSpPr>
        <p:spPr/>
        <p:txBody>
          <a:bodyPr/>
          <a:lstStyle/>
          <a:p>
            <a:endParaRPr lang="en-AU">
              <a:latin typeface="Arial" charset="0"/>
            </a:endParaRPr>
          </a:p>
        </p:txBody>
      </p:sp>
      <p:pic>
        <p:nvPicPr>
          <p:cNvPr id="21507" name="Picture 4" descr="116775447_f7481222cf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8" name="Rectangle 5"/>
          <p:cNvSpPr>
            <a:spLocks noChangeArrowheads="1"/>
          </p:cNvSpPr>
          <p:nvPr/>
        </p:nvSpPr>
        <p:spPr bwMode="auto">
          <a:xfrm>
            <a:off x="142875" y="558800"/>
            <a:ext cx="6102350"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ctr">
              <a:spcBef>
                <a:spcPct val="20000"/>
              </a:spcBef>
              <a:buClr>
                <a:schemeClr val="accent1"/>
              </a:buClr>
              <a:buFont typeface="Wingdings" charset="0"/>
              <a:buNone/>
            </a:pPr>
            <a:r>
              <a:rPr lang="en-US" sz="4400" b="1">
                <a:solidFill>
                  <a:schemeClr val="bg1"/>
                </a:solidFill>
              </a:rPr>
              <a:t>Personas bring focus</a:t>
            </a:r>
          </a:p>
        </p:txBody>
      </p:sp>
    </p:spTree>
    <p:custDataLst>
      <p:tags r:id="rId1"/>
    </p:custDataLst>
    <p:extLst>
      <p:ext uri="{BB962C8B-B14F-4D97-AF65-F5344CB8AC3E}">
        <p14:creationId xmlns:p14="http://schemas.microsoft.com/office/powerpoint/2010/main" val="304388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idx="4294967295"/>
          </p:nvPr>
        </p:nvSpPr>
        <p:spPr/>
        <p:txBody>
          <a:bodyPr/>
          <a:lstStyle/>
          <a:p>
            <a:endParaRPr lang="en-AU">
              <a:latin typeface="Arial" charset="0"/>
            </a:endParaRPr>
          </a:p>
        </p:txBody>
      </p:sp>
      <p:sp>
        <p:nvSpPr>
          <p:cNvPr id="23554" name="Rectangle 3"/>
          <p:cNvSpPr>
            <a:spLocks noGrp="1" noChangeArrowheads="1"/>
          </p:cNvSpPr>
          <p:nvPr>
            <p:ph type="body" idx="4294967295"/>
          </p:nvPr>
        </p:nvSpPr>
        <p:spPr/>
        <p:txBody>
          <a:bodyPr/>
          <a:lstStyle/>
          <a:p>
            <a:endParaRPr lang="en-AU">
              <a:latin typeface="Arial" charset="0"/>
            </a:endParaRPr>
          </a:p>
        </p:txBody>
      </p:sp>
      <p:pic>
        <p:nvPicPr>
          <p:cNvPr id="23555" name="Picture 4" descr="57795277_07971ac174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Rectangle 5"/>
          <p:cNvSpPr>
            <a:spLocks noChangeArrowheads="1"/>
          </p:cNvSpPr>
          <p:nvPr/>
        </p:nvSpPr>
        <p:spPr bwMode="auto">
          <a:xfrm>
            <a:off x="6000750" y="996950"/>
            <a:ext cx="265747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r">
              <a:spcBef>
                <a:spcPct val="20000"/>
              </a:spcBef>
              <a:buClr>
                <a:schemeClr val="accent1"/>
              </a:buClr>
              <a:buFont typeface="Wingdings" charset="0"/>
              <a:buNone/>
            </a:pPr>
            <a:r>
              <a:rPr lang="en-US" sz="4400" b="1">
                <a:solidFill>
                  <a:schemeClr val="bg1"/>
                </a:solidFill>
              </a:rPr>
              <a:t>Personas </a:t>
            </a:r>
            <a:br>
              <a:rPr lang="en-US" sz="4400" b="1">
                <a:solidFill>
                  <a:schemeClr val="bg1"/>
                </a:solidFill>
              </a:rPr>
            </a:br>
            <a:r>
              <a:rPr lang="en-US" sz="4400" b="1">
                <a:solidFill>
                  <a:schemeClr val="bg1"/>
                </a:solidFill>
              </a:rPr>
              <a:t>build </a:t>
            </a:r>
            <a:br>
              <a:rPr lang="en-US" sz="4400" b="1">
                <a:solidFill>
                  <a:schemeClr val="bg1"/>
                </a:solidFill>
              </a:rPr>
            </a:br>
            <a:r>
              <a:rPr lang="en-US" sz="4400" b="1">
                <a:solidFill>
                  <a:schemeClr val="bg1"/>
                </a:solidFill>
              </a:rPr>
              <a:t>empathy</a:t>
            </a:r>
          </a:p>
        </p:txBody>
      </p:sp>
    </p:spTree>
    <p:custDataLst>
      <p:tags r:id="rId1"/>
    </p:custDataLst>
    <p:extLst>
      <p:ext uri="{BB962C8B-B14F-4D97-AF65-F5344CB8AC3E}">
        <p14:creationId xmlns:p14="http://schemas.microsoft.com/office/powerpoint/2010/main" val="409710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idx="4294967295"/>
          </p:nvPr>
        </p:nvSpPr>
        <p:spPr/>
        <p:txBody>
          <a:bodyPr/>
          <a:lstStyle/>
          <a:p>
            <a:endParaRPr lang="en-AU">
              <a:latin typeface="Arial" charset="0"/>
            </a:endParaRPr>
          </a:p>
        </p:txBody>
      </p:sp>
      <p:sp>
        <p:nvSpPr>
          <p:cNvPr id="25602" name="Rectangle 3"/>
          <p:cNvSpPr>
            <a:spLocks noGrp="1" noChangeArrowheads="1"/>
          </p:cNvSpPr>
          <p:nvPr>
            <p:ph type="body" idx="4294967295"/>
          </p:nvPr>
        </p:nvSpPr>
        <p:spPr/>
        <p:txBody>
          <a:bodyPr/>
          <a:lstStyle/>
          <a:p>
            <a:endParaRPr lang="en-AU">
              <a:latin typeface="Arial" charset="0"/>
            </a:endParaRPr>
          </a:p>
        </p:txBody>
      </p:sp>
      <p:pic>
        <p:nvPicPr>
          <p:cNvPr id="25603" name="Picture 4" descr="103208549_b5ebe4a279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Rectangle 5"/>
          <p:cNvSpPr>
            <a:spLocks noChangeArrowheads="1"/>
          </p:cNvSpPr>
          <p:nvPr/>
        </p:nvSpPr>
        <p:spPr bwMode="auto">
          <a:xfrm>
            <a:off x="717550" y="1025525"/>
            <a:ext cx="7597775"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lgn="r">
              <a:spcBef>
                <a:spcPct val="20000"/>
              </a:spcBef>
              <a:buClr>
                <a:schemeClr val="accent1"/>
              </a:buClr>
              <a:buFont typeface="Wingdings" charset="0"/>
              <a:buNone/>
            </a:pPr>
            <a:r>
              <a:rPr lang="en-US" sz="4400" b="1">
                <a:solidFill>
                  <a:schemeClr val="bg1"/>
                </a:solidFill>
              </a:rPr>
              <a:t>Personas encourage consensus</a:t>
            </a:r>
          </a:p>
        </p:txBody>
      </p:sp>
    </p:spTree>
    <p:custDataLst>
      <p:tags r:id="rId1"/>
    </p:custDataLst>
    <p:extLst>
      <p:ext uri="{BB962C8B-B14F-4D97-AF65-F5344CB8AC3E}">
        <p14:creationId xmlns:p14="http://schemas.microsoft.com/office/powerpoint/2010/main" val="1241272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p:txBody>
          <a:bodyPr/>
          <a:lstStyle/>
          <a:p>
            <a:endParaRPr lang="en-AU">
              <a:latin typeface="Arial" charset="0"/>
            </a:endParaRPr>
          </a:p>
        </p:txBody>
      </p:sp>
      <p:sp>
        <p:nvSpPr>
          <p:cNvPr id="27650" name="Rectangle 3"/>
          <p:cNvSpPr>
            <a:spLocks noGrp="1" noChangeArrowheads="1"/>
          </p:cNvSpPr>
          <p:nvPr>
            <p:ph type="body" idx="4294967295"/>
          </p:nvPr>
        </p:nvSpPr>
        <p:spPr/>
        <p:txBody>
          <a:bodyPr/>
          <a:lstStyle/>
          <a:p>
            <a:endParaRPr lang="en-AU">
              <a:latin typeface="Arial" charset="0"/>
            </a:endParaRPr>
          </a:p>
        </p:txBody>
      </p:sp>
      <p:pic>
        <p:nvPicPr>
          <p:cNvPr id="27651" name="Picture 4" descr="107601612_e429fa0a0e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6700"/>
            <a:ext cx="9144000" cy="731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2" name="Rectangle 5"/>
          <p:cNvSpPr>
            <a:spLocks noChangeArrowheads="1"/>
          </p:cNvSpPr>
          <p:nvPr/>
        </p:nvSpPr>
        <p:spPr bwMode="auto">
          <a:xfrm>
            <a:off x="1471088" y="3964964"/>
            <a:ext cx="4140200"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3175" indent="-3175">
              <a:spcBef>
                <a:spcPct val="20000"/>
              </a:spcBef>
              <a:buClr>
                <a:schemeClr val="accent1"/>
              </a:buClr>
              <a:buFont typeface="Wingdings" charset="0"/>
              <a:buNone/>
            </a:pPr>
            <a:r>
              <a:rPr lang="en-US" sz="4400" b="1" dirty="0">
                <a:solidFill>
                  <a:schemeClr val="bg1"/>
                </a:solidFill>
              </a:rPr>
              <a:t>Personas </a:t>
            </a:r>
            <a:br>
              <a:rPr lang="en-US" sz="4400" b="1" dirty="0">
                <a:solidFill>
                  <a:schemeClr val="bg1"/>
                </a:solidFill>
              </a:rPr>
            </a:br>
            <a:r>
              <a:rPr lang="en-US" sz="4400" b="1" dirty="0">
                <a:solidFill>
                  <a:schemeClr val="bg1"/>
                </a:solidFill>
              </a:rPr>
              <a:t>create efficiency</a:t>
            </a:r>
          </a:p>
        </p:txBody>
      </p:sp>
    </p:spTree>
    <p:custDataLst>
      <p:tags r:id="rId1"/>
    </p:custDataLst>
    <p:extLst>
      <p:ext uri="{BB962C8B-B14F-4D97-AF65-F5344CB8AC3E}">
        <p14:creationId xmlns:p14="http://schemas.microsoft.com/office/powerpoint/2010/main" val="12741328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1">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1817</TotalTime>
  <Words>1887</Words>
  <Application>Microsoft Office PowerPoint</Application>
  <PresentationFormat>On-screen Show (4:3)</PresentationFormat>
  <Paragraphs>221</Paragraphs>
  <Slides>30</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ＭＳ Ｐゴシック</vt:lpstr>
      <vt:lpstr>Arial</vt:lpstr>
      <vt:lpstr>Calibri</vt:lpstr>
      <vt:lpstr>Georgia</vt:lpstr>
      <vt:lpstr>Helvetica</vt:lpstr>
      <vt:lpstr>ＭＳ Ｐ明朝</vt:lpstr>
      <vt:lpstr>Times</vt:lpstr>
      <vt:lpstr>Wingdings</vt:lpstr>
      <vt:lpstr>Wingdings 2</vt:lpstr>
      <vt:lpstr>Civic</vt:lpstr>
      <vt:lpstr>Personas</vt:lpstr>
      <vt:lpstr>Personas</vt:lpstr>
      <vt:lpstr>An example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Personas Real</vt:lpstr>
      <vt:lpstr>Components of a persona</vt:lpstr>
      <vt:lpstr>Photo</vt:lpstr>
      <vt:lpstr>Create a scenario about how your persona will interact with your site</vt:lpstr>
      <vt:lpstr>PowerPoint Presentation</vt:lpstr>
      <vt:lpstr>The persona document – a single page</vt:lpstr>
      <vt:lpstr>The persona document – a card</vt:lpstr>
      <vt:lpstr>Features and Functionality</vt:lpstr>
      <vt:lpstr>Some ideas from Francis...</vt:lpstr>
      <vt:lpstr>More ideas about Francis...</vt:lpstr>
      <vt:lpstr>Still more ideas about Francis...</vt:lpstr>
      <vt:lpstr>Now prioritize your features &amp; functionality</vt:lpstr>
      <vt:lpstr>Using Personas</vt:lpstr>
      <vt:lpstr>Task Analysis</vt:lpstr>
      <vt:lpstr>Use Cases</vt:lpstr>
      <vt:lpstr>Structuring information</vt:lpstr>
      <vt:lpstr>Checking navigation </vt:lpstr>
      <vt:lpstr>Creating keywords: try a word cloud</vt:lpstr>
      <vt:lpstr>Peronas influence your design: Mood Board</vt:lpstr>
      <vt:lpstr>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England</dc:creator>
  <cp:lastModifiedBy>lecture</cp:lastModifiedBy>
  <cp:revision>95</cp:revision>
  <dcterms:created xsi:type="dcterms:W3CDTF">2014-02-28T00:52:12Z</dcterms:created>
  <dcterms:modified xsi:type="dcterms:W3CDTF">2017-04-17T06:29:18Z</dcterms:modified>
</cp:coreProperties>
</file>